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70" r:id="rId8"/>
    <p:sldId id="262" r:id="rId9"/>
    <p:sldId id="263" r:id="rId10"/>
    <p:sldId id="272" r:id="rId11"/>
    <p:sldId id="267" r:id="rId12"/>
  </p:sldIdLst>
  <p:sldSz cx="12192000" cy="6858000"/>
  <p:notesSz cx="6888163" cy="10018713"/>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8533AF-315C-4F1E-A753-66E2F1E70AAA}" v="6" dt="2026-09-08T13:12:25.0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3" d="100"/>
          <a:sy n="63" d="100"/>
        </p:scale>
        <p:origin x="780" y="5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11T08:12:26.739"/>
    </inkml:context>
    <inkml:brush xml:id="br0">
      <inkml:brushProperty name="width" value="0.035" units="cm"/>
      <inkml:brushProperty name="height" value="0.035" units="cm"/>
      <inkml:brushProperty name="color" value="#E71224"/>
    </inkml:brush>
  </inkml:definitions>
  <inkml:trace contextRef="#ctx0" brushRef="#br0">1240 620 24517,'-1'24'0,"0"1"0,-2-1 0,0 0 0,-1 0 0,-1 0 0,-2-1 0,0 0 0,-1 0 0,-1 0 0,0-1 0,-2 0 0,0 0 0,-2-1 0,0-1 0,-1 0 0,0-1 0,-2 0 0,0-1 0,-1 0 0,0-1 0,-2-1 0,1-1 0,-2 0 0,0-1 0,0-1 0,-1-1 0,-1 0 0,0-2 0,0 0 0,-1-1 0,0-1 0,0-1 0,0-1 0,-1-1 0,0 0 0,0-2 0,0-1 0,-1 0 0,1-2 0,0 0 0,-1-2 0,1 0 0,0-1 0,0-2 0,0 0 0,1-1 0,0-1 0,0-1 0,0-1 0,1-1 0,0 0 0,0-2 0,1 0 0,1-1 0,0-1 0,0-1 0,2 0 0,-1-1 0,2-1 0,0-1 0,1 0 0,0-1 0,2 0 0,0-1 0,1 0 0,0-1 0,2-1 0,0 0 0,2 0 0,0-1 0,1 0 0,1 0 0,0 0 0,2-1 0,1 0 0,1 0 0,0 0 0,2-1 0,0 1 0,2 0 0,0-1 0,2 1 0,0 0 0,1 0 0,1 0 0,2 1 0,0 0 0,1 0 0,1 0 0,0 1 0,2 0 0,0 0 0,2 1 0,0 1 0,1 0 0,0 1 0,2 0 0,0 1 0,1 0 0,0 1 0,2 1 0,-1 1 0,2 0 0,0 1 0,0 1 0,1 1 0,1 0 0,0 2 0,0 0 0,1 1 0,0 1 0,0 1 0,0 1 0,1 1 0,0 0 0,0 2 0,0 1 0,1 0 0,-1 2 0,0 0 0,1 2 0,-1 0 0,0 1 0,0 2 0,0 0 0,-1 1 0,0 1 0,0 1 0,0 1 0,-1 1 0,0 0 0,0 2 0,-1 0 0,-1 1 0,0 1 0,0 1 0,-2 0 0,1 1 0,-2 1 0,0 1 0,-1 0 0,0 1 0,-2 0 0,0 1 0,-1 0 0,0 1 0,-2 1 0,0 0 0,-2 0 0,0 1 0,-1 0 0,-1 0 0,0 0 0,-2 1 0,-1 0 0,-1 0 0,0 0 0,-2 1 0,0-1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5957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B4F48-E49E-270C-5D81-6A9531C1AA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AEBB4A-E183-6CD8-62F1-00CFF3AD18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45C9FC-E246-0E5B-7DA2-67906CA6DE9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B70777-A34E-40D2-1586-CDDBBD585EB4}"/>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838732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customXml" Target="../ink/ink1.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2A43"/>
        </a:solidFill>
        <a:effectLst/>
      </p:bgPr>
    </p:bg>
    <p:spTree>
      <p:nvGrpSpPr>
        <p:cNvPr id="1" name=""/>
        <p:cNvGrpSpPr/>
        <p:nvPr/>
      </p:nvGrpSpPr>
      <p:grpSpPr>
        <a:xfrm>
          <a:off x="0" y="0"/>
          <a:ext cx="0" cy="0"/>
          <a:chOff x="0" y="0"/>
          <a:chExt cx="0" cy="0"/>
        </a:xfrm>
      </p:grpSpPr>
      <p:pic>
        <p:nvPicPr>
          <p:cNvPr id="2" name="Image 0" descr="assets/image1.jpg"/>
          <p:cNvPicPr>
            <a:picLocks noChangeAspect="1"/>
          </p:cNvPicPr>
          <p:nvPr/>
        </p:nvPicPr>
        <p:blipFill>
          <a:blip r:embed="rId3"/>
          <a:srcRect/>
          <a:stretch/>
        </p:blipFill>
        <p:spPr>
          <a:xfrm>
            <a:off x="0" y="0"/>
            <a:ext cx="12188952" cy="6858000"/>
          </a:xfrm>
          <a:prstGeom prst="rect">
            <a:avLst/>
          </a:prstGeom>
        </p:spPr>
      </p:pic>
      <p:pic>
        <p:nvPicPr>
          <p:cNvPr id="3" name="Image 1" descr="assets/overlay_title.png"/>
          <p:cNvPicPr>
            <a:picLocks noChangeAspect="1"/>
          </p:cNvPicPr>
          <p:nvPr/>
        </p:nvPicPr>
        <p:blipFill>
          <a:blip r:embed="rId4"/>
          <a:stretch>
            <a:fillRect/>
          </a:stretch>
        </p:blipFill>
        <p:spPr>
          <a:xfrm>
            <a:off x="0" y="0"/>
            <a:ext cx="12188952" cy="6858000"/>
          </a:xfrm>
          <a:prstGeom prst="rect">
            <a:avLst/>
          </a:prstGeom>
        </p:spPr>
      </p:pic>
      <p:sp>
        <p:nvSpPr>
          <p:cNvPr id="4" name="Text 0"/>
          <p:cNvSpPr/>
          <p:nvPr/>
        </p:nvSpPr>
        <p:spPr>
          <a:xfrm>
            <a:off x="685800" y="731520"/>
            <a:ext cx="6858000" cy="883920"/>
          </a:xfrm>
          <a:prstGeom prst="rect">
            <a:avLst/>
          </a:prstGeom>
          <a:noFill/>
          <a:ln/>
        </p:spPr>
        <p:txBody>
          <a:bodyPr wrap="square" lIns="0" tIns="0" rIns="0" bIns="0" rtlCol="0" anchor="ctr"/>
          <a:lstStyle/>
          <a:p>
            <a:r>
              <a:rPr lang="en-US" sz="1300" b="1" kern="0" spc="400" dirty="0">
                <a:solidFill>
                  <a:srgbClr val="9FC3DC"/>
                </a:solidFill>
                <a:latin typeface="Calibri" pitchFamily="34" charset="0"/>
                <a:ea typeface="Calibri" pitchFamily="34" charset="-122"/>
                <a:cs typeface="Calibri" pitchFamily="34" charset="-120"/>
              </a:rPr>
              <a:t>AS KULSPIDS  ·  SØRE FAGERFJORD  ·  SVALBARD 			  </a:t>
            </a:r>
            <a:endParaRPr lang="en-US" sz="1300" dirty="0"/>
          </a:p>
        </p:txBody>
      </p:sp>
      <p:sp>
        <p:nvSpPr>
          <p:cNvPr id="5" name="Text 1"/>
          <p:cNvSpPr/>
          <p:nvPr/>
        </p:nvSpPr>
        <p:spPr>
          <a:xfrm>
            <a:off x="658368" y="2936240"/>
            <a:ext cx="7863840" cy="492760"/>
          </a:xfrm>
          <a:prstGeom prst="rect">
            <a:avLst/>
          </a:prstGeom>
          <a:noFill/>
          <a:ln/>
        </p:spPr>
        <p:txBody>
          <a:bodyPr wrap="square" lIns="0" tIns="0" rIns="0" bIns="0" rtlCol="0" anchor="ctr"/>
          <a:lstStyle/>
          <a:p>
            <a:pPr>
              <a:lnSpc>
                <a:spcPts val="5800"/>
              </a:lnSpc>
            </a:pPr>
            <a:r>
              <a:rPr lang="en-US" sz="4000" b="1" dirty="0">
                <a:solidFill>
                  <a:srgbClr val="FFFFFF"/>
                </a:solidFill>
                <a:latin typeface="Cambria" pitchFamily="34" charset="0"/>
                <a:ea typeface="Cambria" pitchFamily="34" charset="-122"/>
                <a:cs typeface="Cambria" pitchFamily="34" charset="-120"/>
              </a:rPr>
              <a:t>The Arctic</a:t>
            </a:r>
            <a:r>
              <a:rPr lang="en-US" sz="4000" dirty="0"/>
              <a:t> </a:t>
            </a:r>
            <a:r>
              <a:rPr lang="en-US" sz="4000" b="1" dirty="0">
                <a:solidFill>
                  <a:srgbClr val="FFFFFF"/>
                </a:solidFill>
                <a:latin typeface="Cambria" pitchFamily="34" charset="0"/>
                <a:ea typeface="Cambria" pitchFamily="34" charset="-122"/>
                <a:cs typeface="Cambria" pitchFamily="34" charset="-120"/>
              </a:rPr>
              <a:t>Preservation Initiative - </a:t>
            </a:r>
            <a:r>
              <a:rPr lang="it-IT" sz="4000" b="1" dirty="0">
                <a:solidFill>
                  <a:srgbClr val="FFFFFF"/>
                </a:solidFill>
                <a:latin typeface="Cambria"/>
                <a:ea typeface="Cambria"/>
                <a:cs typeface="Cambria"/>
              </a:rPr>
              <a:t>A Rare Private Legacy in Svalbard</a:t>
            </a:r>
            <a:endParaRPr lang="it-IT" sz="4000" dirty="0"/>
          </a:p>
          <a:p>
            <a:pPr marL="0" indent="0">
              <a:lnSpc>
                <a:spcPts val="5800"/>
              </a:lnSpc>
              <a:buNone/>
            </a:pPr>
            <a:endParaRPr lang="en-US" sz="5200" dirty="0"/>
          </a:p>
        </p:txBody>
      </p:sp>
      <p:sp>
        <p:nvSpPr>
          <p:cNvPr id="6" name="Text 2"/>
          <p:cNvSpPr/>
          <p:nvPr/>
        </p:nvSpPr>
        <p:spPr>
          <a:xfrm>
            <a:off x="685800" y="4160520"/>
            <a:ext cx="6400800" cy="1965960"/>
          </a:xfrm>
          <a:prstGeom prst="rect">
            <a:avLst/>
          </a:prstGeom>
          <a:noFill/>
          <a:ln/>
        </p:spPr>
        <p:txBody>
          <a:bodyPr wrap="square" lIns="0" tIns="0" rIns="0" bIns="0" rtlCol="0" anchor="ctr"/>
          <a:lstStyle/>
          <a:p>
            <a:pPr>
              <a:lnSpc>
                <a:spcPts val="1800"/>
              </a:lnSpc>
            </a:pPr>
            <a:r>
              <a:rPr lang="en-US" sz="1400" i="1">
                <a:solidFill>
                  <a:srgbClr val="D3E4F1"/>
                </a:solidFill>
                <a:latin typeface="Calibri" pitchFamily="34" charset="0"/>
                <a:ea typeface="Calibri" pitchFamily="34" charset="-122"/>
                <a:cs typeface="Calibri" pitchFamily="34" charset="-120"/>
              </a:rPr>
              <a:t>The opportunity may be straightforward: acquire AS Kulspids and keep Søre Fagerfjord intact and protected. Alternatively, the property may anchor a wider Arctic conservation initiative with an independent foundation, selected investors, philanthropic partners and scientific and environmental organisations. A separate platform may support nature-based solutions, carbon and biodiversity projects with measurable impact and, where appropriate, sustainable financial returns. Philanthropic funding and future proceeds may support Arctic conservation, research and climate initiatives. </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777240"/>
          </a:xfrm>
          <a:prstGeom prst="rect">
            <a:avLst/>
          </a:prstGeom>
          <a:noFill/>
          <a:ln/>
        </p:spPr>
        <p:txBody>
          <a:bodyPr wrap="square" lIns="0" tIns="0" rIns="0" bIns="0" rtlCol="0" anchor="ctr"/>
          <a:lstStyle/>
          <a:p>
            <a:pPr marL="0" indent="0">
              <a:buNone/>
            </a:pPr>
            <a:r>
              <a:rPr lang="en-US" sz="3800" b="1" dirty="0">
                <a:solidFill>
                  <a:srgbClr val="0F2A43"/>
                </a:solidFill>
                <a:latin typeface="Cambria" pitchFamily="34" charset="0"/>
                <a:ea typeface="Cambria" pitchFamily="34" charset="-122"/>
                <a:cs typeface="Cambria" pitchFamily="34" charset="-120"/>
              </a:rPr>
              <a:t>A High Arctic Legacy</a:t>
            </a:r>
            <a:endParaRPr lang="en-US" sz="3800" dirty="0"/>
          </a:p>
        </p:txBody>
      </p:sp>
      <p:sp>
        <p:nvSpPr>
          <p:cNvPr id="3" name="Text 1"/>
          <p:cNvSpPr/>
          <p:nvPr/>
        </p:nvSpPr>
        <p:spPr>
          <a:xfrm>
            <a:off x="566928" y="1417320"/>
            <a:ext cx="3200400" cy="292608"/>
          </a:xfrm>
          <a:prstGeom prst="rect">
            <a:avLst/>
          </a:prstGeom>
          <a:noFill/>
          <a:ln/>
        </p:spPr>
        <p:txBody>
          <a:bodyPr wrap="square" lIns="0" tIns="0" rIns="0" bIns="0" rtlCol="0" anchor="ctr"/>
          <a:lstStyle/>
          <a:p>
            <a:pPr marL="0" indent="0">
              <a:buNone/>
            </a:pPr>
            <a:r>
              <a:rPr lang="en-US" sz="1200" b="1" kern="0" spc="300" dirty="0">
                <a:solidFill>
                  <a:srgbClr val="5B7285"/>
                </a:solidFill>
                <a:latin typeface="Calibri" pitchFamily="34" charset="0"/>
                <a:ea typeface="Calibri" pitchFamily="34" charset="-122"/>
                <a:cs typeface="Calibri" pitchFamily="34" charset="-120"/>
              </a:rPr>
              <a:t>INTRODUCING</a:t>
            </a:r>
            <a:endParaRPr lang="en-US" sz="1200" dirty="0"/>
          </a:p>
        </p:txBody>
      </p:sp>
      <p:sp>
        <p:nvSpPr>
          <p:cNvPr id="4" name="Text 2"/>
          <p:cNvSpPr/>
          <p:nvPr/>
        </p:nvSpPr>
        <p:spPr>
          <a:xfrm>
            <a:off x="502920" y="1691640"/>
            <a:ext cx="3063240" cy="1005840"/>
          </a:xfrm>
          <a:prstGeom prst="rect">
            <a:avLst/>
          </a:prstGeom>
          <a:noFill/>
          <a:ln/>
        </p:spPr>
        <p:txBody>
          <a:bodyPr wrap="square" lIns="0" tIns="0" rIns="0" bIns="0" rtlCol="0" anchor="ctr"/>
          <a:lstStyle/>
          <a:p>
            <a:pPr marL="0" indent="0">
              <a:buNone/>
            </a:pPr>
            <a:r>
              <a:rPr lang="en-US" sz="6400" b="1" dirty="0">
                <a:solidFill>
                  <a:srgbClr val="2E7EA6"/>
                </a:solidFill>
                <a:latin typeface="Cambria" pitchFamily="34" charset="0"/>
                <a:ea typeface="Cambria" pitchFamily="34" charset="-122"/>
                <a:cs typeface="Cambria" pitchFamily="34" charset="-120"/>
              </a:rPr>
              <a:t>14,830</a:t>
            </a:r>
            <a:endParaRPr lang="en-US" sz="6400" dirty="0"/>
          </a:p>
        </p:txBody>
      </p:sp>
      <p:sp>
        <p:nvSpPr>
          <p:cNvPr id="5" name="Text 3"/>
          <p:cNvSpPr/>
          <p:nvPr/>
        </p:nvSpPr>
        <p:spPr>
          <a:xfrm>
            <a:off x="3611880" y="2052320"/>
            <a:ext cx="2697480" cy="599440"/>
          </a:xfrm>
          <a:prstGeom prst="rect">
            <a:avLst/>
          </a:prstGeom>
          <a:noFill/>
          <a:ln/>
        </p:spPr>
        <p:txBody>
          <a:bodyPr wrap="square" lIns="0" tIns="0" rIns="0" bIns="0" rtlCol="0" anchor="ctr"/>
          <a:lstStyle/>
          <a:p>
            <a:pPr>
              <a:lnSpc>
                <a:spcPts val="2100"/>
              </a:lnSpc>
            </a:pPr>
            <a:r>
              <a:rPr lang="nb-NO" sz="1700" b="1" dirty="0">
                <a:solidFill>
                  <a:srgbClr val="0F2A43"/>
                </a:solidFill>
                <a:ea typeface="Calibri"/>
                <a:cs typeface="Calibri"/>
              </a:rPr>
              <a:t>acres / </a:t>
            </a:r>
            <a:r>
              <a:rPr lang="nb-NO" sz="1700" b="1" dirty="0" err="1">
                <a:solidFill>
                  <a:srgbClr val="0F2A43"/>
                </a:solidFill>
                <a:ea typeface="Calibri"/>
                <a:cs typeface="Calibri"/>
              </a:rPr>
              <a:t>approx</a:t>
            </a:r>
            <a:r>
              <a:rPr lang="nb-NO" sz="1700" b="1" dirty="0">
                <a:solidFill>
                  <a:srgbClr val="0F2A43"/>
                </a:solidFill>
                <a:ea typeface="Calibri"/>
                <a:cs typeface="Calibri"/>
              </a:rPr>
              <a:t>. 60 km²</a:t>
            </a:r>
            <a:endParaRPr lang="nb-NO" sz="1700" dirty="0"/>
          </a:p>
          <a:p>
            <a:pPr>
              <a:lnSpc>
                <a:spcPts val="2100"/>
              </a:lnSpc>
            </a:pPr>
            <a:r>
              <a:rPr lang="nb-NO" sz="1700" b="1" dirty="0">
                <a:solidFill>
                  <a:srgbClr val="0F2A43"/>
                </a:solidFill>
                <a:ea typeface="Calibri"/>
                <a:cs typeface="Calibri"/>
              </a:rPr>
              <a:t>at Søre Fagerfjord</a:t>
            </a:r>
            <a:endParaRPr lang="nb-NO" sz="1700" dirty="0"/>
          </a:p>
          <a:p>
            <a:pPr marL="0" indent="0">
              <a:lnSpc>
                <a:spcPts val="2100"/>
              </a:lnSpc>
              <a:buNone/>
            </a:pPr>
            <a:r>
              <a:rPr lang="en-US" sz="1700" b="1" dirty="0">
                <a:solidFill>
                  <a:srgbClr val="0F2A43"/>
                </a:solidFill>
                <a:latin typeface="Calibri" pitchFamily="34" charset="0"/>
                <a:ea typeface="Calibri" pitchFamily="34" charset="-122"/>
                <a:cs typeface="Calibri" pitchFamily="34" charset="-120"/>
              </a:rPr>
              <a:t> </a:t>
            </a:r>
            <a:endParaRPr lang="en-US" sz="1700" dirty="0"/>
          </a:p>
        </p:txBody>
      </p:sp>
      <p:sp>
        <p:nvSpPr>
          <p:cNvPr id="6" name="Text 4"/>
          <p:cNvSpPr/>
          <p:nvPr/>
        </p:nvSpPr>
        <p:spPr>
          <a:xfrm>
            <a:off x="566928" y="2788920"/>
            <a:ext cx="5029200" cy="384048"/>
          </a:xfrm>
          <a:prstGeom prst="rect">
            <a:avLst/>
          </a:prstGeom>
          <a:noFill/>
          <a:ln/>
        </p:spPr>
        <p:txBody>
          <a:bodyPr wrap="square" lIns="0" tIns="0" rIns="0" bIns="0" rtlCol="0" anchor="ctr"/>
          <a:lstStyle/>
          <a:p>
            <a:pPr marL="0" indent="0">
              <a:buNone/>
            </a:pPr>
            <a:r>
              <a:rPr lang="en-US" sz="1600" i="1" dirty="0">
                <a:solidFill>
                  <a:srgbClr val="0F2A43"/>
                </a:solidFill>
                <a:latin typeface="Calibri" pitchFamily="34" charset="0"/>
                <a:ea typeface="Calibri" pitchFamily="34" charset="-122"/>
                <a:cs typeface="Calibri" pitchFamily="34" charset="-120"/>
              </a:rPr>
              <a:t>— the size of Manhattan.</a:t>
            </a:r>
            <a:endParaRPr lang="en-US" sz="1600" dirty="0"/>
          </a:p>
        </p:txBody>
      </p:sp>
      <p:sp>
        <p:nvSpPr>
          <p:cNvPr id="7" name="Text 5"/>
          <p:cNvSpPr/>
          <p:nvPr/>
        </p:nvSpPr>
        <p:spPr>
          <a:xfrm>
            <a:off x="566928" y="3429000"/>
            <a:ext cx="5715000" cy="1234440"/>
          </a:xfrm>
          <a:prstGeom prst="rect">
            <a:avLst/>
          </a:prstGeom>
          <a:noFill/>
          <a:ln/>
        </p:spPr>
        <p:txBody>
          <a:bodyPr wrap="square" lIns="0" tIns="0" rIns="0" bIns="0" rtlCol="0" anchor="ctr"/>
          <a:lstStyle/>
          <a:p>
            <a:pPr>
              <a:lnSpc>
                <a:spcPts val="2100"/>
              </a:lnSpc>
            </a:pPr>
            <a:r>
              <a:rPr lang="en-US" sz="1450" dirty="0">
                <a:solidFill>
                  <a:srgbClr val="22384A"/>
                </a:solidFill>
                <a:latin typeface="Calibri" pitchFamily="34" charset="0"/>
                <a:ea typeface="Calibri" pitchFamily="34" charset="-122"/>
                <a:cs typeface="Calibri" pitchFamily="34" charset="-120"/>
              </a:rPr>
              <a:t>Set within a fjord </a:t>
            </a:r>
            <a:r>
              <a:rPr lang="nb-NO" sz="1450" dirty="0">
                <a:solidFill>
                  <a:srgbClr val="22384A"/>
                </a:solidFill>
                <a:ea typeface="Calibri"/>
                <a:cs typeface="Calibri"/>
              </a:rPr>
              <a:t>in south-</a:t>
            </a:r>
            <a:r>
              <a:rPr lang="nb-NO" sz="1450" dirty="0" err="1">
                <a:solidFill>
                  <a:srgbClr val="22384A"/>
                </a:solidFill>
                <a:ea typeface="Calibri"/>
                <a:cs typeface="Calibri"/>
              </a:rPr>
              <a:t>west</a:t>
            </a:r>
            <a:r>
              <a:rPr lang="nb-NO" sz="1450" dirty="0">
                <a:solidFill>
                  <a:srgbClr val="22384A"/>
                </a:solidFill>
                <a:ea typeface="Calibri"/>
                <a:cs typeface="Calibri"/>
              </a:rPr>
              <a:t> Spitsbergen</a:t>
            </a:r>
            <a:r>
              <a:rPr lang="en-US" sz="1450" dirty="0">
                <a:solidFill>
                  <a:srgbClr val="22384A"/>
                </a:solidFill>
                <a:latin typeface="Calibri" pitchFamily="34" charset="0"/>
                <a:ea typeface="Calibri" pitchFamily="34" charset="-122"/>
                <a:cs typeface="Calibri" pitchFamily="34" charset="-120"/>
              </a:rPr>
              <a:t>, the pristine, untouched yet fragile land includes 5 km of shoreline, the Reinholmen Island, a lagoon, mountains, glaciers, a river valley, flatland and  wildlife habitats.</a:t>
            </a:r>
            <a:endParaRPr lang="en-US" sz="1450" dirty="0"/>
          </a:p>
        </p:txBody>
      </p:sp>
      <p:sp>
        <p:nvSpPr>
          <p:cNvPr id="8" name="Shape 6"/>
          <p:cNvSpPr/>
          <p:nvPr/>
        </p:nvSpPr>
        <p:spPr>
          <a:xfrm>
            <a:off x="566928" y="4892040"/>
            <a:ext cx="1572768" cy="475488"/>
          </a:xfrm>
          <a:prstGeom prst="roundRect">
            <a:avLst>
              <a:gd name="adj" fmla="val 50000"/>
            </a:avLst>
          </a:prstGeom>
          <a:solidFill>
            <a:srgbClr val="E9F1F7"/>
          </a:solidFill>
          <a:ln/>
        </p:spPr>
        <p:txBody>
          <a:bodyPr/>
          <a:lstStyle/>
          <a:p>
            <a:endParaRPr lang="nb-NO"/>
          </a:p>
        </p:txBody>
      </p:sp>
      <p:sp>
        <p:nvSpPr>
          <p:cNvPr id="9" name="Text 7"/>
          <p:cNvSpPr/>
          <p:nvPr/>
        </p:nvSpPr>
        <p:spPr>
          <a:xfrm>
            <a:off x="566928" y="4892040"/>
            <a:ext cx="1572768" cy="475488"/>
          </a:xfrm>
          <a:prstGeom prst="rect">
            <a:avLst/>
          </a:prstGeom>
          <a:noFill/>
          <a:ln/>
        </p:spPr>
        <p:txBody>
          <a:bodyPr wrap="square" lIns="0" tIns="0" rIns="0" bIns="0" rtlCol="0" anchor="ctr"/>
          <a:lstStyle/>
          <a:p>
            <a:pPr marL="0" indent="0" algn="ctr">
              <a:buNone/>
            </a:pPr>
            <a:r>
              <a:rPr lang="en-US" sz="1150" b="1" dirty="0">
                <a:solidFill>
                  <a:srgbClr val="0F2A43"/>
                </a:solidFill>
                <a:latin typeface="Calibri" pitchFamily="34" charset="0"/>
                <a:ea typeface="Calibri" pitchFamily="34" charset="-122"/>
                <a:cs typeface="Calibri" pitchFamily="34" charset="-120"/>
              </a:rPr>
              <a:t>5 km of shoreline</a:t>
            </a:r>
            <a:endParaRPr lang="en-US" sz="1150" dirty="0"/>
          </a:p>
        </p:txBody>
      </p:sp>
      <p:sp>
        <p:nvSpPr>
          <p:cNvPr id="10" name="Shape 8"/>
          <p:cNvSpPr/>
          <p:nvPr/>
        </p:nvSpPr>
        <p:spPr>
          <a:xfrm>
            <a:off x="2286000" y="4892040"/>
            <a:ext cx="2212848" cy="475488"/>
          </a:xfrm>
          <a:prstGeom prst="roundRect">
            <a:avLst>
              <a:gd name="adj" fmla="val 50000"/>
            </a:avLst>
          </a:prstGeom>
          <a:solidFill>
            <a:srgbClr val="E9F1F7"/>
          </a:solidFill>
          <a:ln/>
        </p:spPr>
        <p:txBody>
          <a:bodyPr/>
          <a:lstStyle/>
          <a:p>
            <a:endParaRPr lang="nb-NO"/>
          </a:p>
        </p:txBody>
      </p:sp>
      <p:sp>
        <p:nvSpPr>
          <p:cNvPr id="11" name="Text 9"/>
          <p:cNvSpPr/>
          <p:nvPr/>
        </p:nvSpPr>
        <p:spPr>
          <a:xfrm>
            <a:off x="2286000" y="4892040"/>
            <a:ext cx="2212848" cy="475488"/>
          </a:xfrm>
          <a:prstGeom prst="rect">
            <a:avLst/>
          </a:prstGeom>
          <a:noFill/>
          <a:ln/>
        </p:spPr>
        <p:txBody>
          <a:bodyPr wrap="square" lIns="0" tIns="0" rIns="0" bIns="0" rtlCol="0" anchor="ctr"/>
          <a:lstStyle/>
          <a:p>
            <a:pPr marL="0" indent="0" algn="ctr">
              <a:buNone/>
            </a:pPr>
            <a:r>
              <a:rPr lang="en-US" sz="1150" b="1" dirty="0">
                <a:solidFill>
                  <a:srgbClr val="0F2A43"/>
                </a:solidFill>
                <a:latin typeface="Calibri" pitchFamily="34" charset="0"/>
                <a:ea typeface="Calibri" pitchFamily="34" charset="-122"/>
                <a:cs typeface="Calibri" pitchFamily="34" charset="-120"/>
              </a:rPr>
              <a:t>Reinholmen Island &amp; lagoon</a:t>
            </a:r>
            <a:endParaRPr lang="en-US" sz="1150" dirty="0"/>
          </a:p>
        </p:txBody>
      </p:sp>
      <p:sp>
        <p:nvSpPr>
          <p:cNvPr id="12" name="Shape 10"/>
          <p:cNvSpPr/>
          <p:nvPr/>
        </p:nvSpPr>
        <p:spPr>
          <a:xfrm>
            <a:off x="4645152" y="4892040"/>
            <a:ext cx="2606040" cy="475488"/>
          </a:xfrm>
          <a:prstGeom prst="roundRect">
            <a:avLst>
              <a:gd name="adj" fmla="val 50000"/>
            </a:avLst>
          </a:prstGeom>
          <a:solidFill>
            <a:srgbClr val="E9F1F7"/>
          </a:solidFill>
          <a:ln/>
        </p:spPr>
        <p:txBody>
          <a:bodyPr/>
          <a:lstStyle/>
          <a:p>
            <a:endParaRPr lang="nb-NO"/>
          </a:p>
        </p:txBody>
      </p:sp>
      <p:sp>
        <p:nvSpPr>
          <p:cNvPr id="13" name="Text 11"/>
          <p:cNvSpPr/>
          <p:nvPr/>
        </p:nvSpPr>
        <p:spPr>
          <a:xfrm>
            <a:off x="4645152" y="4892040"/>
            <a:ext cx="2606040" cy="475488"/>
          </a:xfrm>
          <a:prstGeom prst="rect">
            <a:avLst/>
          </a:prstGeom>
          <a:noFill/>
          <a:ln/>
        </p:spPr>
        <p:txBody>
          <a:bodyPr wrap="square" lIns="0" tIns="0" rIns="0" bIns="0" rtlCol="0" anchor="ctr"/>
          <a:lstStyle/>
          <a:p>
            <a:pPr marL="0" indent="0" algn="ctr">
              <a:buNone/>
            </a:pPr>
            <a:r>
              <a:rPr lang="en-US" sz="1150" b="1" dirty="0">
                <a:solidFill>
                  <a:srgbClr val="0F2A43"/>
                </a:solidFill>
                <a:latin typeface="Calibri" pitchFamily="34" charset="0"/>
                <a:ea typeface="Calibri" pitchFamily="34" charset="-122"/>
                <a:cs typeface="Calibri" pitchFamily="34" charset="-120"/>
              </a:rPr>
              <a:t>Glaciers · river valley · wildlife</a:t>
            </a:r>
            <a:endParaRPr lang="en-US" sz="1150" dirty="0"/>
          </a:p>
        </p:txBody>
      </p:sp>
      <p:pic>
        <p:nvPicPr>
          <p:cNvPr id="14" name="Image 0" descr="assets/r_image2.png"/>
          <p:cNvPicPr>
            <a:picLocks noChangeAspect="1"/>
          </p:cNvPicPr>
          <p:nvPr/>
        </p:nvPicPr>
        <p:blipFill>
          <a:blip r:embed="rId3"/>
          <a:stretch>
            <a:fillRect/>
          </a:stretch>
        </p:blipFill>
        <p:spPr>
          <a:xfrm>
            <a:off x="6565392" y="566928"/>
            <a:ext cx="5074920" cy="2724912"/>
          </a:xfrm>
          <a:prstGeom prst="rect">
            <a:avLst/>
          </a:prstGeom>
        </p:spPr>
      </p:pic>
      <p:pic>
        <p:nvPicPr>
          <p:cNvPr id="15" name="Image 1" descr="assets/r_image4.png"/>
          <p:cNvPicPr>
            <a:picLocks noChangeAspect="1"/>
          </p:cNvPicPr>
          <p:nvPr/>
        </p:nvPicPr>
        <p:blipFill>
          <a:blip r:embed="rId4"/>
          <a:stretch>
            <a:fillRect/>
          </a:stretch>
        </p:blipFill>
        <p:spPr>
          <a:xfrm>
            <a:off x="7665464" y="3456432"/>
            <a:ext cx="3974847" cy="2134242"/>
          </a:xfrm>
          <a:prstGeom prst="rect">
            <a:avLst/>
          </a:prstGeom>
        </p:spPr>
      </p:pic>
      <p:sp>
        <p:nvSpPr>
          <p:cNvPr id="16" name="Text 12"/>
          <p:cNvSpPr/>
          <p:nvPr/>
        </p:nvSpPr>
        <p:spPr>
          <a:xfrm>
            <a:off x="548640" y="6528816"/>
            <a:ext cx="4114800" cy="237744"/>
          </a:xfrm>
          <a:prstGeom prst="rect">
            <a:avLst/>
          </a:prstGeom>
          <a:noFill/>
          <a:ln/>
        </p:spPr>
        <p:txBody>
          <a:bodyPr wrap="square" lIns="0" tIns="0" rIns="0" bIns="0" rtlCol="0" anchor="ctr"/>
          <a:lstStyle/>
          <a:p>
            <a:pPr marL="0" indent="0">
              <a:buNone/>
            </a:pPr>
            <a:r>
              <a:rPr lang="en-US" sz="900" kern="0" spc="100" dirty="0">
                <a:solidFill>
                  <a:srgbClr val="5B7285"/>
                </a:solidFill>
                <a:latin typeface="Calibri" pitchFamily="34" charset="0"/>
                <a:ea typeface="Calibri" pitchFamily="34" charset="-122"/>
                <a:cs typeface="Calibri" pitchFamily="34" charset="-120"/>
              </a:rPr>
              <a:t>The Arctic Preservation Initiative</a:t>
            </a:r>
            <a:endParaRPr lang="en-US" sz="900" dirty="0"/>
          </a:p>
        </p:txBody>
      </p:sp>
      <p:sp>
        <p:nvSpPr>
          <p:cNvPr id="17" name="Text 13"/>
          <p:cNvSpPr/>
          <p:nvPr/>
        </p:nvSpPr>
        <p:spPr>
          <a:xfrm>
            <a:off x="11247120" y="6528816"/>
            <a:ext cx="411480" cy="237744"/>
          </a:xfrm>
          <a:prstGeom prst="rect">
            <a:avLst/>
          </a:prstGeom>
          <a:noFill/>
          <a:ln/>
        </p:spPr>
        <p:txBody>
          <a:bodyPr wrap="square" lIns="0" tIns="0" rIns="0" bIns="0" rtlCol="0" anchor="ctr"/>
          <a:lstStyle/>
          <a:p>
            <a:pPr marL="0" indent="0" algn="r">
              <a:buNone/>
            </a:pPr>
            <a:fld id="{FAE9249C-7322-4E90-83BF-4A6374499C3A}" type="slidenum">
              <a:rPr lang="en-US" sz="900" dirty="0">
                <a:solidFill>
                  <a:srgbClr val="5B7285"/>
                </a:solidFill>
                <a:latin typeface="Calibri" pitchFamily="34" charset="0"/>
                <a:ea typeface="Calibri" pitchFamily="34" charset="-122"/>
                <a:cs typeface="Calibri" pitchFamily="34" charset="-120"/>
              </a:rPr>
              <a:t>2</a:t>
            </a:fld>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777240"/>
          </a:xfrm>
          <a:prstGeom prst="rect">
            <a:avLst/>
          </a:prstGeom>
          <a:noFill/>
          <a:ln/>
        </p:spPr>
        <p:txBody>
          <a:bodyPr wrap="square" lIns="0" tIns="0" rIns="0" bIns="0" rtlCol="0" anchor="ctr"/>
          <a:lstStyle/>
          <a:p>
            <a:pPr marL="0" indent="0">
              <a:buNone/>
            </a:pPr>
            <a:r>
              <a:rPr lang="en-US" sz="3800" b="1" dirty="0">
                <a:solidFill>
                  <a:srgbClr val="0F2A43"/>
                </a:solidFill>
                <a:latin typeface="Cambria" pitchFamily="34" charset="0"/>
                <a:ea typeface="Cambria" pitchFamily="34" charset="-122"/>
                <a:cs typeface="Cambria" pitchFamily="34" charset="-120"/>
              </a:rPr>
              <a:t>Sør-Spitsbergen National Park</a:t>
            </a:r>
            <a:endParaRPr lang="en-US" sz="3800" dirty="0"/>
          </a:p>
        </p:txBody>
      </p:sp>
      <p:sp>
        <p:nvSpPr>
          <p:cNvPr id="3" name="Text 1"/>
          <p:cNvSpPr/>
          <p:nvPr/>
        </p:nvSpPr>
        <p:spPr>
          <a:xfrm>
            <a:off x="566928" y="1298448"/>
            <a:ext cx="7589520" cy="384048"/>
          </a:xfrm>
          <a:prstGeom prst="rect">
            <a:avLst/>
          </a:prstGeom>
          <a:noFill/>
          <a:ln/>
        </p:spPr>
        <p:txBody>
          <a:bodyPr wrap="square" lIns="0" tIns="0" rIns="0" bIns="0" rtlCol="0" anchor="ctr"/>
          <a:lstStyle/>
          <a:p>
            <a:pPr marL="0" indent="0">
              <a:buNone/>
            </a:pPr>
            <a:r>
              <a:rPr lang="en-US" sz="1500" i="1" dirty="0">
                <a:solidFill>
                  <a:srgbClr val="22384A"/>
                </a:solidFill>
                <a:latin typeface="Calibri" pitchFamily="34" charset="0"/>
                <a:ea typeface="Calibri" pitchFamily="34" charset="-122"/>
                <a:cs typeface="Calibri" pitchFamily="34" charset="-120"/>
              </a:rPr>
              <a:t>The land is part of Sør-Spitsbergen National Park, mandated to protect:</a:t>
            </a:r>
            <a:endParaRPr lang="en-US" sz="1500" dirty="0"/>
          </a:p>
        </p:txBody>
      </p:sp>
      <p:sp>
        <p:nvSpPr>
          <p:cNvPr id="4" name="Shape 2"/>
          <p:cNvSpPr/>
          <p:nvPr/>
        </p:nvSpPr>
        <p:spPr>
          <a:xfrm>
            <a:off x="566928" y="1938528"/>
            <a:ext cx="493776" cy="493776"/>
          </a:xfrm>
          <a:prstGeom prst="ellipse">
            <a:avLst/>
          </a:prstGeom>
          <a:solidFill>
            <a:srgbClr val="0F2A43"/>
          </a:solidFill>
          <a:ln/>
        </p:spPr>
        <p:txBody>
          <a:bodyPr/>
          <a:lstStyle/>
          <a:p>
            <a:endParaRPr lang="nb-NO"/>
          </a:p>
        </p:txBody>
      </p:sp>
      <p:pic>
        <p:nvPicPr>
          <p:cNvPr id="5" name="Image 0" descr="assets/icon_mountain.png"/>
          <p:cNvPicPr>
            <a:picLocks noChangeAspect="1"/>
          </p:cNvPicPr>
          <p:nvPr/>
        </p:nvPicPr>
        <p:blipFill>
          <a:blip r:embed="rId3"/>
          <a:stretch>
            <a:fillRect/>
          </a:stretch>
        </p:blipFill>
        <p:spPr>
          <a:xfrm>
            <a:off x="700248" y="2071848"/>
            <a:ext cx="227137" cy="227137"/>
          </a:xfrm>
          <a:prstGeom prst="rect">
            <a:avLst/>
          </a:prstGeom>
        </p:spPr>
      </p:pic>
      <p:sp>
        <p:nvSpPr>
          <p:cNvPr id="6" name="Text 3"/>
          <p:cNvSpPr/>
          <p:nvPr/>
        </p:nvSpPr>
        <p:spPr>
          <a:xfrm>
            <a:off x="1280160" y="1810512"/>
            <a:ext cx="6720840" cy="749808"/>
          </a:xfrm>
          <a:prstGeom prst="rect">
            <a:avLst/>
          </a:prstGeom>
          <a:noFill/>
          <a:ln/>
        </p:spPr>
        <p:txBody>
          <a:bodyPr wrap="square" lIns="0" tIns="0" rIns="0" bIns="0" rtlCol="0" anchor="ctr"/>
          <a:lstStyle/>
          <a:p>
            <a:pPr marL="0" indent="0">
              <a:lnSpc>
                <a:spcPts val="1728"/>
              </a:lnSpc>
              <a:buNone/>
            </a:pPr>
            <a:r>
              <a:rPr lang="en-US" sz="1350" dirty="0">
                <a:solidFill>
                  <a:srgbClr val="22384A"/>
                </a:solidFill>
                <a:latin typeface="Calibri" pitchFamily="34" charset="0"/>
                <a:ea typeface="Calibri" pitchFamily="34" charset="-122"/>
                <a:cs typeface="Calibri" pitchFamily="34" charset="-120"/>
              </a:rPr>
              <a:t>An area with magnificent landscapes featuring distinctive sharp, alpine mountain formations, coastal plains and glaciers.</a:t>
            </a:r>
            <a:endParaRPr lang="en-US" sz="1350" dirty="0"/>
          </a:p>
        </p:txBody>
      </p:sp>
      <p:sp>
        <p:nvSpPr>
          <p:cNvPr id="7" name="Shape 4"/>
          <p:cNvSpPr/>
          <p:nvPr/>
        </p:nvSpPr>
        <p:spPr>
          <a:xfrm>
            <a:off x="566928" y="2944368"/>
            <a:ext cx="493776" cy="493776"/>
          </a:xfrm>
          <a:prstGeom prst="ellipse">
            <a:avLst/>
          </a:prstGeom>
          <a:solidFill>
            <a:srgbClr val="0F2A43"/>
          </a:solidFill>
          <a:ln/>
        </p:spPr>
        <p:txBody>
          <a:bodyPr/>
          <a:lstStyle/>
          <a:p>
            <a:endParaRPr lang="nb-NO"/>
          </a:p>
        </p:txBody>
      </p:sp>
      <p:pic>
        <p:nvPicPr>
          <p:cNvPr id="8" name="Image 1" descr="assets/icon_feather.png"/>
          <p:cNvPicPr>
            <a:picLocks noChangeAspect="1"/>
          </p:cNvPicPr>
          <p:nvPr/>
        </p:nvPicPr>
        <p:blipFill>
          <a:blip r:embed="rId4"/>
          <a:stretch>
            <a:fillRect/>
          </a:stretch>
        </p:blipFill>
        <p:spPr>
          <a:xfrm>
            <a:off x="700248" y="3077688"/>
            <a:ext cx="227137" cy="227137"/>
          </a:xfrm>
          <a:prstGeom prst="rect">
            <a:avLst/>
          </a:prstGeom>
        </p:spPr>
      </p:pic>
      <p:sp>
        <p:nvSpPr>
          <p:cNvPr id="9" name="Text 5"/>
          <p:cNvSpPr/>
          <p:nvPr/>
        </p:nvSpPr>
        <p:spPr>
          <a:xfrm>
            <a:off x="1280160" y="2816352"/>
            <a:ext cx="6720840" cy="749808"/>
          </a:xfrm>
          <a:prstGeom prst="rect">
            <a:avLst/>
          </a:prstGeom>
          <a:noFill/>
          <a:ln/>
        </p:spPr>
        <p:txBody>
          <a:bodyPr wrap="square" lIns="0" tIns="0" rIns="0" bIns="0" rtlCol="0" anchor="ctr"/>
          <a:lstStyle/>
          <a:p>
            <a:pPr marL="0" indent="0">
              <a:lnSpc>
                <a:spcPts val="1728"/>
              </a:lnSpc>
              <a:buNone/>
            </a:pPr>
            <a:r>
              <a:rPr lang="en-US" sz="1350" dirty="0">
                <a:solidFill>
                  <a:srgbClr val="22384A"/>
                </a:solidFill>
                <a:latin typeface="Calibri" pitchFamily="34" charset="0"/>
                <a:ea typeface="Calibri" pitchFamily="34" charset="-122"/>
                <a:cs typeface="Calibri" pitchFamily="34" charset="-120"/>
              </a:rPr>
              <a:t>Several large and small breeding sites for seabirds known as bird cliffs, and breeding and wintering areas for ducks and eiders.</a:t>
            </a:r>
            <a:endParaRPr lang="en-US" sz="1350" dirty="0"/>
          </a:p>
        </p:txBody>
      </p:sp>
      <p:sp>
        <p:nvSpPr>
          <p:cNvPr id="10" name="Shape 6"/>
          <p:cNvSpPr/>
          <p:nvPr/>
        </p:nvSpPr>
        <p:spPr>
          <a:xfrm>
            <a:off x="566928" y="3950208"/>
            <a:ext cx="493776" cy="493776"/>
          </a:xfrm>
          <a:prstGeom prst="ellipse">
            <a:avLst/>
          </a:prstGeom>
          <a:solidFill>
            <a:srgbClr val="0F2A43"/>
          </a:solidFill>
          <a:ln/>
        </p:spPr>
        <p:txBody>
          <a:bodyPr/>
          <a:lstStyle/>
          <a:p>
            <a:endParaRPr lang="nb-NO"/>
          </a:p>
        </p:txBody>
      </p:sp>
      <p:pic>
        <p:nvPicPr>
          <p:cNvPr id="11" name="Image 2" descr="assets/icon_polarbear.png"/>
          <p:cNvPicPr>
            <a:picLocks noChangeAspect="1"/>
          </p:cNvPicPr>
          <p:nvPr/>
        </p:nvPicPr>
        <p:blipFill>
          <a:blip r:embed="rId5"/>
          <a:stretch>
            <a:fillRect/>
          </a:stretch>
        </p:blipFill>
        <p:spPr>
          <a:xfrm>
            <a:off x="700248" y="4083528"/>
            <a:ext cx="227137" cy="227137"/>
          </a:xfrm>
          <a:prstGeom prst="rect">
            <a:avLst/>
          </a:prstGeom>
        </p:spPr>
      </p:pic>
      <p:sp>
        <p:nvSpPr>
          <p:cNvPr id="12" name="Text 7"/>
          <p:cNvSpPr/>
          <p:nvPr/>
        </p:nvSpPr>
        <p:spPr>
          <a:xfrm>
            <a:off x="1280160" y="3931920"/>
            <a:ext cx="6720840" cy="530352"/>
          </a:xfrm>
          <a:prstGeom prst="rect">
            <a:avLst/>
          </a:prstGeom>
          <a:noFill/>
          <a:ln/>
        </p:spPr>
        <p:txBody>
          <a:bodyPr wrap="square" lIns="0" tIns="0" rIns="0" bIns="0" rtlCol="0" anchor="ctr"/>
          <a:lstStyle/>
          <a:p>
            <a:pPr>
              <a:lnSpc>
                <a:spcPts val="1728"/>
              </a:lnSpc>
            </a:pPr>
            <a:r>
              <a:rPr lang="en-US" sz="1350" dirty="0">
                <a:solidFill>
                  <a:srgbClr val="22384A"/>
                </a:solidFill>
                <a:latin typeface="Calibri" pitchFamily="34" charset="0"/>
                <a:ea typeface="Calibri" pitchFamily="34" charset="-122"/>
                <a:cs typeface="Calibri" pitchFamily="34" charset="-120"/>
              </a:rPr>
              <a:t>Important habitats for polar bears, reindeer and ptarmigans.</a:t>
            </a:r>
            <a:endParaRPr lang="en-US" sz="1350" dirty="0"/>
          </a:p>
        </p:txBody>
      </p:sp>
      <p:sp>
        <p:nvSpPr>
          <p:cNvPr id="13" name="Shape 8"/>
          <p:cNvSpPr/>
          <p:nvPr/>
        </p:nvSpPr>
        <p:spPr>
          <a:xfrm>
            <a:off x="566928" y="4736592"/>
            <a:ext cx="493776" cy="493776"/>
          </a:xfrm>
          <a:prstGeom prst="ellipse">
            <a:avLst/>
          </a:prstGeom>
          <a:solidFill>
            <a:srgbClr val="0F2A43"/>
          </a:solidFill>
          <a:ln/>
        </p:spPr>
        <p:txBody>
          <a:bodyPr/>
          <a:lstStyle/>
          <a:p>
            <a:endParaRPr lang="nb-NO"/>
          </a:p>
        </p:txBody>
      </p:sp>
      <p:pic>
        <p:nvPicPr>
          <p:cNvPr id="14" name="Image 3" descr="assets/icon_landmark.png"/>
          <p:cNvPicPr>
            <a:picLocks noChangeAspect="1"/>
          </p:cNvPicPr>
          <p:nvPr/>
        </p:nvPicPr>
        <p:blipFill>
          <a:blip r:embed="rId6"/>
          <a:stretch>
            <a:fillRect/>
          </a:stretch>
        </p:blipFill>
        <p:spPr>
          <a:xfrm>
            <a:off x="700248" y="4869912"/>
            <a:ext cx="227137" cy="227137"/>
          </a:xfrm>
          <a:prstGeom prst="rect">
            <a:avLst/>
          </a:prstGeom>
        </p:spPr>
      </p:pic>
      <p:sp>
        <p:nvSpPr>
          <p:cNvPr id="15" name="Text 9"/>
          <p:cNvSpPr/>
          <p:nvPr/>
        </p:nvSpPr>
        <p:spPr>
          <a:xfrm>
            <a:off x="1280160" y="4608576"/>
            <a:ext cx="6720840" cy="749808"/>
          </a:xfrm>
          <a:prstGeom prst="rect">
            <a:avLst/>
          </a:prstGeom>
          <a:noFill/>
          <a:ln/>
        </p:spPr>
        <p:txBody>
          <a:bodyPr wrap="square" lIns="0" tIns="0" rIns="0" bIns="0" rtlCol="0" anchor="ctr"/>
          <a:lstStyle/>
          <a:p>
            <a:pPr marL="0" indent="0">
              <a:lnSpc>
                <a:spcPts val="1728"/>
              </a:lnSpc>
              <a:buNone/>
            </a:pPr>
            <a:r>
              <a:rPr lang="en-US" sz="1350" dirty="0">
                <a:solidFill>
                  <a:srgbClr val="22384A"/>
                </a:solidFill>
                <a:latin typeface="Calibri" pitchFamily="34" charset="0"/>
                <a:ea typeface="Calibri" pitchFamily="34" charset="-122"/>
                <a:cs typeface="Calibri" pitchFamily="34" charset="-120"/>
              </a:rPr>
              <a:t>Important cultural heritage sites and cultural environments from the whaling era, winter trapping, mining, tourism, research and World War II.</a:t>
            </a:r>
            <a:endParaRPr lang="en-US" sz="1350" dirty="0"/>
          </a:p>
        </p:txBody>
      </p:sp>
      <p:sp>
        <p:nvSpPr>
          <p:cNvPr id="16" name="Shape 10"/>
          <p:cNvSpPr/>
          <p:nvPr/>
        </p:nvSpPr>
        <p:spPr>
          <a:xfrm>
            <a:off x="566928" y="5486400"/>
            <a:ext cx="7452360" cy="841248"/>
          </a:xfrm>
          <a:prstGeom prst="roundRect">
            <a:avLst>
              <a:gd name="adj" fmla="val 8696"/>
            </a:avLst>
          </a:prstGeom>
          <a:solidFill>
            <a:srgbClr val="E9F1F7"/>
          </a:solidFill>
          <a:ln/>
        </p:spPr>
        <p:txBody>
          <a:bodyPr/>
          <a:lstStyle/>
          <a:p>
            <a:endParaRPr lang="nb-NO"/>
          </a:p>
        </p:txBody>
      </p:sp>
      <p:sp>
        <p:nvSpPr>
          <p:cNvPr id="17" name="Text 11"/>
          <p:cNvSpPr/>
          <p:nvPr/>
        </p:nvSpPr>
        <p:spPr>
          <a:xfrm>
            <a:off x="786384" y="5486400"/>
            <a:ext cx="7040880" cy="841248"/>
          </a:xfrm>
          <a:prstGeom prst="rect">
            <a:avLst/>
          </a:prstGeom>
          <a:noFill/>
          <a:ln/>
        </p:spPr>
        <p:txBody>
          <a:bodyPr wrap="square" lIns="0" tIns="0" rIns="0" bIns="0" rtlCol="0" anchor="ctr"/>
          <a:lstStyle/>
          <a:p>
            <a:pPr marL="0" indent="0">
              <a:lnSpc>
                <a:spcPts val="1700"/>
              </a:lnSpc>
              <a:buNone/>
            </a:pPr>
            <a:r>
              <a:rPr lang="en-US" sz="1300" i="1" dirty="0">
                <a:solidFill>
                  <a:srgbClr val="0F2A43"/>
                </a:solidFill>
                <a:latin typeface="Calibri" pitchFamily="34" charset="0"/>
                <a:ea typeface="Calibri" pitchFamily="34" charset="-122"/>
                <a:cs typeface="Calibri" pitchFamily="34" charset="-120"/>
              </a:rPr>
              <a:t>Our land was explored and named during the first Arctic scientific expedition in history — the Recherche Expedition.</a:t>
            </a:r>
            <a:endParaRPr lang="en-US" sz="1300" dirty="0"/>
          </a:p>
        </p:txBody>
      </p:sp>
      <p:pic>
        <p:nvPicPr>
          <p:cNvPr id="18" name="Image 4" descr="assets/r_image10.png"/>
          <p:cNvPicPr>
            <a:picLocks noChangeAspect="1"/>
          </p:cNvPicPr>
          <p:nvPr/>
        </p:nvPicPr>
        <p:blipFill>
          <a:blip r:embed="rId7"/>
          <a:stretch>
            <a:fillRect/>
          </a:stretch>
        </p:blipFill>
        <p:spPr>
          <a:xfrm>
            <a:off x="8503920" y="566928"/>
            <a:ext cx="3127248" cy="4169664"/>
          </a:xfrm>
          <a:prstGeom prst="rect">
            <a:avLst/>
          </a:prstGeom>
        </p:spPr>
      </p:pic>
      <p:sp>
        <p:nvSpPr>
          <p:cNvPr id="19" name="Text 12"/>
          <p:cNvSpPr/>
          <p:nvPr/>
        </p:nvSpPr>
        <p:spPr>
          <a:xfrm>
            <a:off x="8503920" y="4828032"/>
            <a:ext cx="3127248" cy="502920"/>
          </a:xfrm>
          <a:prstGeom prst="rect">
            <a:avLst/>
          </a:prstGeom>
          <a:noFill/>
          <a:ln/>
        </p:spPr>
        <p:txBody>
          <a:bodyPr wrap="square" lIns="0" tIns="0" rIns="0" bIns="0" rtlCol="0" anchor="ctr"/>
          <a:lstStyle/>
          <a:p>
            <a:pPr marL="0" indent="0" algn="ctr">
              <a:lnSpc>
                <a:spcPts val="1300"/>
              </a:lnSpc>
              <a:buNone/>
            </a:pPr>
            <a:r>
              <a:rPr lang="en-US" sz="1050" dirty="0">
                <a:solidFill>
                  <a:srgbClr val="5B7285"/>
                </a:solidFill>
                <a:latin typeface="Calibri" pitchFamily="34" charset="0"/>
                <a:ea typeface="Calibri" pitchFamily="34" charset="-122"/>
                <a:cs typeface="Calibri" pitchFamily="34" charset="-120"/>
              </a:rPr>
              <a:t>Historical pictures from the Recherche Expedition era</a:t>
            </a:r>
            <a:endParaRPr lang="en-US" sz="1050" dirty="0"/>
          </a:p>
        </p:txBody>
      </p:sp>
      <p:sp>
        <p:nvSpPr>
          <p:cNvPr id="20" name="Text 13"/>
          <p:cNvSpPr/>
          <p:nvPr/>
        </p:nvSpPr>
        <p:spPr>
          <a:xfrm>
            <a:off x="548640" y="6528816"/>
            <a:ext cx="4114800" cy="237744"/>
          </a:xfrm>
          <a:prstGeom prst="rect">
            <a:avLst/>
          </a:prstGeom>
          <a:noFill/>
          <a:ln/>
        </p:spPr>
        <p:txBody>
          <a:bodyPr wrap="square" lIns="0" tIns="0" rIns="0" bIns="0" rtlCol="0" anchor="ctr"/>
          <a:lstStyle/>
          <a:p>
            <a:pPr marL="0" indent="0">
              <a:buNone/>
            </a:pPr>
            <a:r>
              <a:rPr lang="en-US" sz="900" kern="0" spc="100" dirty="0">
                <a:solidFill>
                  <a:srgbClr val="5B7285"/>
                </a:solidFill>
                <a:latin typeface="Calibri" pitchFamily="34" charset="0"/>
                <a:ea typeface="Calibri" pitchFamily="34" charset="-122"/>
                <a:cs typeface="Calibri" pitchFamily="34" charset="-120"/>
              </a:rPr>
              <a:t>The Arctic Preservation Initiative</a:t>
            </a:r>
            <a:endParaRPr lang="en-US" sz="900" dirty="0"/>
          </a:p>
        </p:txBody>
      </p:sp>
      <p:sp>
        <p:nvSpPr>
          <p:cNvPr id="21" name="Text 14"/>
          <p:cNvSpPr/>
          <p:nvPr/>
        </p:nvSpPr>
        <p:spPr>
          <a:xfrm>
            <a:off x="11247120" y="6528816"/>
            <a:ext cx="411480" cy="237744"/>
          </a:xfrm>
          <a:prstGeom prst="rect">
            <a:avLst/>
          </a:prstGeom>
          <a:noFill/>
          <a:ln/>
        </p:spPr>
        <p:txBody>
          <a:bodyPr wrap="square" lIns="0" tIns="0" rIns="0" bIns="0" rtlCol="0" anchor="ctr"/>
          <a:lstStyle/>
          <a:p>
            <a:pPr marL="0" indent="0" algn="r">
              <a:buNone/>
            </a:pPr>
            <a:fld id="{B39471EE-2A15-4752-8C97-2B2ED49D452B}" type="slidenum">
              <a:rPr lang="en-US" sz="900" dirty="0">
                <a:solidFill>
                  <a:srgbClr val="5B7285"/>
                </a:solidFill>
                <a:latin typeface="Calibri" pitchFamily="34" charset="0"/>
                <a:ea typeface="Calibri" pitchFamily="34" charset="-122"/>
                <a:cs typeface="Calibri" pitchFamily="34" charset="-120"/>
              </a:rPr>
              <a:t>3</a:t>
            </a:fld>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777240"/>
          </a:xfrm>
          <a:prstGeom prst="rect">
            <a:avLst/>
          </a:prstGeom>
          <a:noFill/>
          <a:ln/>
        </p:spPr>
        <p:txBody>
          <a:bodyPr wrap="square" lIns="0" tIns="0" rIns="0" bIns="0" rtlCol="0" anchor="ctr"/>
          <a:lstStyle/>
          <a:p>
            <a:pPr marL="0" indent="0">
              <a:buNone/>
            </a:pPr>
            <a:r>
              <a:rPr lang="en-US" sz="3800" b="1" dirty="0">
                <a:solidFill>
                  <a:srgbClr val="0F2A43"/>
                </a:solidFill>
                <a:latin typeface="Cambria" pitchFamily="34" charset="0"/>
                <a:ea typeface="Cambria" pitchFamily="34" charset="-122"/>
                <a:cs typeface="Cambria" pitchFamily="34" charset="-120"/>
              </a:rPr>
              <a:t>The Location of the Land</a:t>
            </a:r>
            <a:endParaRPr lang="en-US" sz="3800" dirty="0"/>
          </a:p>
        </p:txBody>
      </p:sp>
      <p:sp>
        <p:nvSpPr>
          <p:cNvPr id="3" name="Shape 1"/>
          <p:cNvSpPr/>
          <p:nvPr/>
        </p:nvSpPr>
        <p:spPr>
          <a:xfrm>
            <a:off x="470916" y="1261872"/>
            <a:ext cx="3602736" cy="4983480"/>
          </a:xfrm>
          <a:prstGeom prst="roundRect">
            <a:avLst>
              <a:gd name="adj" fmla="val 1777"/>
            </a:avLst>
          </a:prstGeom>
          <a:solidFill>
            <a:srgbClr val="FFFFFF"/>
          </a:solidFill>
          <a:ln w="12700">
            <a:solidFill>
              <a:srgbClr val="D5E2EC"/>
            </a:solidFill>
            <a:prstDash val="solid"/>
          </a:ln>
          <a:effectLst>
            <a:outerShdw blurRad="88900" dist="25400" dir="2700000" algn="bl" rotWithShape="0">
              <a:srgbClr val="0F2A43">
                <a:alpha val="16000"/>
              </a:srgbClr>
            </a:outerShdw>
          </a:effectLst>
        </p:spPr>
        <p:txBody>
          <a:bodyPr/>
          <a:lstStyle/>
          <a:p>
            <a:endParaRPr lang="nb-NO"/>
          </a:p>
        </p:txBody>
      </p:sp>
      <p:pic>
        <p:nvPicPr>
          <p:cNvPr id="4" name="Image 0" descr="assets/image6.jpg"/>
          <p:cNvPicPr>
            <a:picLocks noChangeAspect="1"/>
          </p:cNvPicPr>
          <p:nvPr/>
        </p:nvPicPr>
        <p:blipFill>
          <a:blip r:embed="rId3"/>
          <a:stretch>
            <a:fillRect/>
          </a:stretch>
        </p:blipFill>
        <p:spPr>
          <a:xfrm>
            <a:off x="608076" y="1897380"/>
            <a:ext cx="3328416" cy="3328416"/>
          </a:xfrm>
          <a:prstGeom prst="rect">
            <a:avLst/>
          </a:prstGeom>
        </p:spPr>
      </p:pic>
      <p:sp>
        <p:nvSpPr>
          <p:cNvPr id="5" name="Text 2"/>
          <p:cNvSpPr/>
          <p:nvPr/>
        </p:nvSpPr>
        <p:spPr>
          <a:xfrm>
            <a:off x="580644" y="5788152"/>
            <a:ext cx="3383280" cy="365760"/>
          </a:xfrm>
          <a:prstGeom prst="rect">
            <a:avLst/>
          </a:prstGeom>
          <a:noFill/>
          <a:ln/>
        </p:spPr>
        <p:txBody>
          <a:bodyPr wrap="square" lIns="0" tIns="0" rIns="0" bIns="0" rtlCol="0" anchor="ctr"/>
          <a:lstStyle/>
          <a:p>
            <a:pPr marL="0" indent="0" algn="ctr">
              <a:buNone/>
            </a:pPr>
            <a:r>
              <a:rPr lang="en-US" sz="1150" dirty="0">
                <a:solidFill>
                  <a:srgbClr val="5B7285"/>
                </a:solidFill>
                <a:latin typeface="Calibri" pitchFamily="34" charset="0"/>
                <a:ea typeface="Calibri" pitchFamily="34" charset="-122"/>
                <a:cs typeface="Calibri" pitchFamily="34" charset="-120"/>
              </a:rPr>
              <a:t>Søre Fagerfjord — satellite view</a:t>
            </a:r>
            <a:endParaRPr lang="en-US" sz="1150" dirty="0"/>
          </a:p>
        </p:txBody>
      </p:sp>
      <p:sp>
        <p:nvSpPr>
          <p:cNvPr id="6" name="Shape 3"/>
          <p:cNvSpPr/>
          <p:nvPr/>
        </p:nvSpPr>
        <p:spPr>
          <a:xfrm>
            <a:off x="4293108" y="1261872"/>
            <a:ext cx="3602736" cy="4983480"/>
          </a:xfrm>
          <a:prstGeom prst="roundRect">
            <a:avLst>
              <a:gd name="adj" fmla="val 1777"/>
            </a:avLst>
          </a:prstGeom>
          <a:solidFill>
            <a:srgbClr val="FFFFFF"/>
          </a:solidFill>
          <a:ln w="12700">
            <a:solidFill>
              <a:srgbClr val="D5E2EC"/>
            </a:solidFill>
            <a:prstDash val="solid"/>
          </a:ln>
          <a:effectLst>
            <a:outerShdw blurRad="88900" dist="25400" dir="2700000" algn="bl" rotWithShape="0">
              <a:srgbClr val="0F2A43">
                <a:alpha val="16000"/>
              </a:srgbClr>
            </a:outerShdw>
          </a:effectLst>
        </p:spPr>
        <p:txBody>
          <a:bodyPr/>
          <a:lstStyle/>
          <a:p>
            <a:endParaRPr lang="nb-NO"/>
          </a:p>
        </p:txBody>
      </p:sp>
      <p:pic>
        <p:nvPicPr>
          <p:cNvPr id="7" name="Image 1" descr="assets/image7_edited.png"/>
          <p:cNvPicPr>
            <a:picLocks noChangeAspect="1"/>
          </p:cNvPicPr>
          <p:nvPr/>
        </p:nvPicPr>
        <p:blipFill>
          <a:blip r:embed="rId4"/>
          <a:stretch>
            <a:fillRect/>
          </a:stretch>
        </p:blipFill>
        <p:spPr>
          <a:xfrm>
            <a:off x="4430268" y="2030861"/>
            <a:ext cx="3328416" cy="3061454"/>
          </a:xfrm>
          <a:prstGeom prst="rect">
            <a:avLst/>
          </a:prstGeom>
        </p:spPr>
      </p:pic>
      <p:sp>
        <p:nvSpPr>
          <p:cNvPr id="8" name="Text 4"/>
          <p:cNvSpPr/>
          <p:nvPr/>
        </p:nvSpPr>
        <p:spPr>
          <a:xfrm>
            <a:off x="4402836" y="5788152"/>
            <a:ext cx="3383280" cy="365760"/>
          </a:xfrm>
          <a:prstGeom prst="rect">
            <a:avLst/>
          </a:prstGeom>
          <a:noFill/>
          <a:ln/>
        </p:spPr>
        <p:txBody>
          <a:bodyPr wrap="square" lIns="0" tIns="0" rIns="0" bIns="0" rtlCol="0" anchor="ctr"/>
          <a:lstStyle/>
          <a:p>
            <a:pPr marL="0" indent="0" algn="ctr">
              <a:buNone/>
            </a:pPr>
            <a:r>
              <a:rPr lang="en-US" sz="1150" dirty="0">
                <a:solidFill>
                  <a:srgbClr val="5B7285"/>
                </a:solidFill>
                <a:latin typeface="Calibri" pitchFamily="34" charset="0"/>
                <a:ea typeface="Calibri" pitchFamily="34" charset="-122"/>
                <a:cs typeface="Calibri" pitchFamily="34" charset="-120"/>
              </a:rPr>
              <a:t>Location relative to Longyearbyen</a:t>
            </a:r>
            <a:endParaRPr lang="en-US" sz="1150" dirty="0"/>
          </a:p>
        </p:txBody>
      </p:sp>
      <p:sp>
        <p:nvSpPr>
          <p:cNvPr id="9" name="Shape 5"/>
          <p:cNvSpPr/>
          <p:nvPr/>
        </p:nvSpPr>
        <p:spPr>
          <a:xfrm>
            <a:off x="8115300" y="1261872"/>
            <a:ext cx="3602736" cy="4983480"/>
          </a:xfrm>
          <a:prstGeom prst="roundRect">
            <a:avLst>
              <a:gd name="adj" fmla="val 1777"/>
            </a:avLst>
          </a:prstGeom>
          <a:solidFill>
            <a:srgbClr val="FFFFFF"/>
          </a:solidFill>
          <a:ln w="12700">
            <a:solidFill>
              <a:srgbClr val="D5E2EC"/>
            </a:solidFill>
            <a:prstDash val="solid"/>
          </a:ln>
          <a:effectLst>
            <a:outerShdw blurRad="88900" dist="25400" dir="2700000" algn="bl" rotWithShape="0">
              <a:srgbClr val="0F2A43">
                <a:alpha val="16000"/>
              </a:srgbClr>
            </a:outerShdw>
          </a:effectLst>
        </p:spPr>
        <p:txBody>
          <a:bodyPr/>
          <a:lstStyle/>
          <a:p>
            <a:endParaRPr lang="nb-NO"/>
          </a:p>
        </p:txBody>
      </p:sp>
      <p:pic>
        <p:nvPicPr>
          <p:cNvPr id="10" name="Image 2" descr="assets/image8_edited.png"/>
          <p:cNvPicPr>
            <a:picLocks noChangeAspect="1"/>
          </p:cNvPicPr>
          <p:nvPr/>
        </p:nvPicPr>
        <p:blipFill>
          <a:blip r:embed="rId5"/>
          <a:stretch>
            <a:fillRect/>
          </a:stretch>
        </p:blipFill>
        <p:spPr>
          <a:xfrm>
            <a:off x="8289536" y="1399032"/>
            <a:ext cx="3254264" cy="4325112"/>
          </a:xfrm>
          <a:prstGeom prst="rect">
            <a:avLst/>
          </a:prstGeom>
        </p:spPr>
      </p:pic>
      <p:sp>
        <p:nvSpPr>
          <p:cNvPr id="11" name="Text 6"/>
          <p:cNvSpPr/>
          <p:nvPr/>
        </p:nvSpPr>
        <p:spPr>
          <a:xfrm>
            <a:off x="8225028" y="5788152"/>
            <a:ext cx="3383280" cy="365760"/>
          </a:xfrm>
          <a:prstGeom prst="rect">
            <a:avLst/>
          </a:prstGeom>
          <a:noFill/>
          <a:ln/>
        </p:spPr>
        <p:txBody>
          <a:bodyPr wrap="square" lIns="0" tIns="0" rIns="0" bIns="0" rtlCol="0" anchor="ctr"/>
          <a:lstStyle/>
          <a:p>
            <a:pPr marL="0" indent="0" algn="ctr">
              <a:buNone/>
            </a:pPr>
            <a:r>
              <a:rPr lang="en-US" sz="1150" dirty="0">
                <a:solidFill>
                  <a:srgbClr val="5B7285"/>
                </a:solidFill>
                <a:latin typeface="Calibri" pitchFamily="34" charset="0"/>
                <a:ea typeface="Calibri" pitchFamily="34" charset="-122"/>
                <a:cs typeface="Calibri" pitchFamily="34" charset="-120"/>
              </a:rPr>
              <a:t>The land at western Svalbard</a:t>
            </a:r>
            <a:endParaRPr lang="en-US" sz="1150" dirty="0"/>
          </a:p>
        </p:txBody>
      </p:sp>
      <p:sp>
        <p:nvSpPr>
          <p:cNvPr id="12" name="Text 7"/>
          <p:cNvSpPr/>
          <p:nvPr/>
        </p:nvSpPr>
        <p:spPr>
          <a:xfrm>
            <a:off x="548640" y="6528816"/>
            <a:ext cx="4114800" cy="237744"/>
          </a:xfrm>
          <a:prstGeom prst="rect">
            <a:avLst/>
          </a:prstGeom>
          <a:noFill/>
          <a:ln/>
        </p:spPr>
        <p:txBody>
          <a:bodyPr wrap="square" lIns="0" tIns="0" rIns="0" bIns="0" rtlCol="0" anchor="ctr"/>
          <a:lstStyle/>
          <a:p>
            <a:pPr marL="0" indent="0">
              <a:buNone/>
            </a:pPr>
            <a:r>
              <a:rPr lang="en-US" sz="900" kern="0" spc="100" dirty="0">
                <a:solidFill>
                  <a:srgbClr val="5B7285"/>
                </a:solidFill>
                <a:latin typeface="Calibri" pitchFamily="34" charset="0"/>
                <a:ea typeface="Calibri" pitchFamily="34" charset="-122"/>
                <a:cs typeface="Calibri" pitchFamily="34" charset="-120"/>
              </a:rPr>
              <a:t>The Arctic Preservation Initiative</a:t>
            </a:r>
            <a:endParaRPr lang="en-US" sz="900" dirty="0"/>
          </a:p>
        </p:txBody>
      </p:sp>
      <p:sp>
        <p:nvSpPr>
          <p:cNvPr id="13" name="Text 8"/>
          <p:cNvSpPr/>
          <p:nvPr/>
        </p:nvSpPr>
        <p:spPr>
          <a:xfrm>
            <a:off x="11247120" y="6528816"/>
            <a:ext cx="411480" cy="237744"/>
          </a:xfrm>
          <a:prstGeom prst="rect">
            <a:avLst/>
          </a:prstGeom>
          <a:noFill/>
          <a:ln/>
        </p:spPr>
        <p:txBody>
          <a:bodyPr wrap="square" lIns="0" tIns="0" rIns="0" bIns="0" rtlCol="0" anchor="ctr"/>
          <a:lstStyle/>
          <a:p>
            <a:pPr marL="0" indent="0" algn="r">
              <a:buNone/>
            </a:pPr>
            <a:fld id="{2C6A29A4-0EB4-4C8C-A8A4-174B76CCE370}" type="slidenum">
              <a:rPr lang="en-US" sz="900" dirty="0">
                <a:solidFill>
                  <a:srgbClr val="5B7285"/>
                </a:solidFill>
                <a:latin typeface="Calibri" pitchFamily="34" charset="0"/>
                <a:ea typeface="Calibri" pitchFamily="34" charset="-122"/>
                <a:cs typeface="Calibri" pitchFamily="34" charset="-120"/>
              </a:rPr>
              <a:t>4</a:t>
            </a:fld>
            <a:endParaRPr lang="en-US" sz="900" dirty="0"/>
          </a:p>
        </p:txBody>
      </p:sp>
      <mc:AlternateContent xmlns:mc="http://schemas.openxmlformats.org/markup-compatibility/2006" xmlns:p14="http://schemas.microsoft.com/office/powerpoint/2010/main">
        <mc:Choice Requires="p14">
          <p:contentPart p14:bwMode="auto" r:id="rId6">
            <p14:nvContentPartPr>
              <p14:cNvPr id="17" name="Håndskrift 16">
                <a:extLst>
                  <a:ext uri="{FF2B5EF4-FFF2-40B4-BE49-F238E27FC236}">
                    <a16:creationId xmlns:a16="http://schemas.microsoft.com/office/drawing/2014/main" id="{6B1D5383-1A08-95BB-3203-B84EE96BBCD9}"/>
                  </a:ext>
                </a:extLst>
              </p14:cNvPr>
              <p14:cNvContentPartPr/>
              <p14:nvPr/>
            </p14:nvContentPartPr>
            <p14:xfrm>
              <a:off x="2300280" y="4028720"/>
              <a:ext cx="446400" cy="446400"/>
            </p14:xfrm>
          </p:contentPart>
        </mc:Choice>
        <mc:Fallback xmlns="">
          <p:pic>
            <p:nvPicPr>
              <p:cNvPr id="17" name="Håndskrift 16">
                <a:extLst>
                  <a:ext uri="{FF2B5EF4-FFF2-40B4-BE49-F238E27FC236}">
                    <a16:creationId xmlns:a16="http://schemas.microsoft.com/office/drawing/2014/main" id="{6B1D5383-1A08-95BB-3203-B84EE96BBCD9}"/>
                  </a:ext>
                </a:extLst>
              </p:cNvPr>
              <p:cNvPicPr/>
              <p:nvPr/>
            </p:nvPicPr>
            <p:blipFill>
              <a:blip r:embed="rId7"/>
              <a:stretch>
                <a:fillRect/>
              </a:stretch>
            </p:blipFill>
            <p:spPr>
              <a:xfrm>
                <a:off x="2294160" y="4022600"/>
                <a:ext cx="458640" cy="458640"/>
              </a:xfrm>
              <a:prstGeom prst="rect">
                <a:avLst/>
              </a:prstGeom>
            </p:spPr>
          </p:pic>
        </mc:Fallback>
      </mc:AlternateContent>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640080"/>
            <a:ext cx="7223760" cy="1078992"/>
          </a:xfrm>
          <a:prstGeom prst="rect">
            <a:avLst/>
          </a:prstGeom>
          <a:noFill/>
          <a:ln/>
        </p:spPr>
        <p:txBody>
          <a:bodyPr wrap="square" lIns="0" tIns="0" rIns="0" bIns="0" rtlCol="0" anchor="ctr"/>
          <a:lstStyle/>
          <a:p>
            <a:pPr>
              <a:lnSpc>
                <a:spcPts val="4000"/>
              </a:lnSpc>
            </a:pPr>
            <a:r>
              <a:rPr lang="nb-NO" sz="3400" b="1" dirty="0">
                <a:solidFill>
                  <a:srgbClr val="0F2A43"/>
                </a:solidFill>
                <a:latin typeface="Cambria"/>
                <a:ea typeface="Cambria"/>
                <a:cs typeface="Cambria"/>
              </a:rPr>
              <a:t>A Century-Old </a:t>
            </a:r>
            <a:r>
              <a:rPr lang="nb-NO" sz="3400" b="1" dirty="0" err="1">
                <a:solidFill>
                  <a:srgbClr val="0F2A43"/>
                </a:solidFill>
                <a:latin typeface="Cambria"/>
                <a:ea typeface="Cambria"/>
                <a:cs typeface="Cambria"/>
              </a:rPr>
              <a:t>Ownership</a:t>
            </a:r>
            <a:r>
              <a:rPr lang="nb-NO" sz="3400" b="1" dirty="0">
                <a:solidFill>
                  <a:srgbClr val="0F2A43"/>
                </a:solidFill>
                <a:latin typeface="Cambria"/>
                <a:ea typeface="Cambria"/>
                <a:cs typeface="Cambria"/>
              </a:rPr>
              <a:t> Platform</a:t>
            </a:r>
            <a:endParaRPr lang="nb-NO" sz="3400" dirty="0"/>
          </a:p>
          <a:p>
            <a:pPr marL="0" indent="0">
              <a:lnSpc>
                <a:spcPts val="4000"/>
              </a:lnSpc>
              <a:buNone/>
            </a:pPr>
            <a:endParaRPr lang="en-US" sz="3400" dirty="0"/>
          </a:p>
        </p:txBody>
      </p:sp>
      <p:sp>
        <p:nvSpPr>
          <p:cNvPr id="3" name="Text 1"/>
          <p:cNvSpPr/>
          <p:nvPr/>
        </p:nvSpPr>
        <p:spPr>
          <a:xfrm>
            <a:off x="566928" y="1783080"/>
            <a:ext cx="7040880" cy="1463040"/>
          </a:xfrm>
          <a:prstGeom prst="rect">
            <a:avLst/>
          </a:prstGeom>
          <a:noFill/>
          <a:ln/>
        </p:spPr>
        <p:txBody>
          <a:bodyPr wrap="square" lIns="0" tIns="0" rIns="0" bIns="0" rtlCol="0" anchor="ctr"/>
          <a:lstStyle/>
          <a:p>
            <a:pPr marL="0" indent="0">
              <a:lnSpc>
                <a:spcPts val="2000"/>
              </a:lnSpc>
              <a:buNone/>
            </a:pPr>
            <a:r>
              <a:rPr lang="en-US" sz="1400" dirty="0">
                <a:solidFill>
                  <a:srgbClr val="22384A"/>
                </a:solidFill>
                <a:latin typeface="Calibri" pitchFamily="34" charset="0"/>
                <a:ea typeface="Calibri" pitchFamily="34" charset="-122"/>
                <a:cs typeface="Calibri" pitchFamily="34" charset="-120"/>
              </a:rPr>
              <a:t>Aktieselskabet Kulspids is a privately owned Norwegian limited company incorporated on 26th October 1910. The single purpose company holds the exclusive ownership to the Treaty-property Søre Fagerfjord at Wedel Jarlsberg Land in Western Svalbard, recognised according to the Svalbard Treaty.</a:t>
            </a:r>
            <a:endParaRPr lang="en-US" sz="1400" dirty="0"/>
          </a:p>
        </p:txBody>
      </p:sp>
      <p:sp>
        <p:nvSpPr>
          <p:cNvPr id="4" name="Text 2"/>
          <p:cNvSpPr/>
          <p:nvPr/>
        </p:nvSpPr>
        <p:spPr>
          <a:xfrm>
            <a:off x="566928" y="3310128"/>
            <a:ext cx="7040880" cy="1965960"/>
          </a:xfrm>
          <a:prstGeom prst="rect">
            <a:avLst/>
          </a:prstGeom>
          <a:noFill/>
          <a:ln/>
        </p:spPr>
        <p:txBody>
          <a:bodyPr wrap="square" lIns="0" tIns="0" rIns="0" bIns="0" rtlCol="0" anchor="ctr"/>
          <a:lstStyle/>
          <a:p>
            <a:pPr marL="0" indent="0">
              <a:lnSpc>
                <a:spcPts val="2000"/>
              </a:lnSpc>
              <a:buNone/>
            </a:pPr>
            <a:r>
              <a:rPr lang="en-US" sz="1400" dirty="0">
                <a:solidFill>
                  <a:srgbClr val="22384A"/>
                </a:solidFill>
                <a:latin typeface="Calibri" pitchFamily="34" charset="0"/>
                <a:ea typeface="Calibri" pitchFamily="34" charset="-122"/>
                <a:cs typeface="Calibri" pitchFamily="34" charset="-120"/>
              </a:rPr>
              <a:t>This is the only privately owned land at Svalbard, located around 3 hours by boat from Longyearbyen. All other land on Svalbard except for «Søre Fagerfjord» are owned by Norway and Russia. Consequently, this represents the only opportunity whatsoever to acquire land at Svalbard. Considering the geopolitical and strategical aspects, the climate changes and the increasing interest of the arctic areas in general, the property represents a unique opportunity.</a:t>
            </a:r>
            <a:endParaRPr lang="en-US" sz="1400" dirty="0"/>
          </a:p>
        </p:txBody>
      </p:sp>
      <p:sp>
        <p:nvSpPr>
          <p:cNvPr id="5" name="Shape 3"/>
          <p:cNvSpPr/>
          <p:nvPr/>
        </p:nvSpPr>
        <p:spPr>
          <a:xfrm>
            <a:off x="566928" y="5440680"/>
            <a:ext cx="2240280" cy="914400"/>
          </a:xfrm>
          <a:prstGeom prst="roundRect">
            <a:avLst>
              <a:gd name="adj" fmla="val 8000"/>
            </a:avLst>
          </a:prstGeom>
          <a:solidFill>
            <a:srgbClr val="E9F1F7"/>
          </a:solidFill>
          <a:ln/>
        </p:spPr>
        <p:txBody>
          <a:bodyPr/>
          <a:lstStyle/>
          <a:p>
            <a:endParaRPr lang="nb-NO"/>
          </a:p>
        </p:txBody>
      </p:sp>
      <p:sp>
        <p:nvSpPr>
          <p:cNvPr id="6" name="Text 4"/>
          <p:cNvSpPr/>
          <p:nvPr/>
        </p:nvSpPr>
        <p:spPr>
          <a:xfrm>
            <a:off x="713232" y="5522976"/>
            <a:ext cx="1947672" cy="411480"/>
          </a:xfrm>
          <a:prstGeom prst="rect">
            <a:avLst/>
          </a:prstGeom>
          <a:noFill/>
          <a:ln/>
        </p:spPr>
        <p:txBody>
          <a:bodyPr wrap="square" lIns="0" tIns="0" rIns="0" bIns="0" rtlCol="0" anchor="ctr"/>
          <a:lstStyle/>
          <a:p>
            <a:pPr marL="0" indent="0">
              <a:buNone/>
            </a:pPr>
            <a:r>
              <a:rPr lang="en-US" sz="2200" b="1" dirty="0">
                <a:solidFill>
                  <a:srgbClr val="2E7EA6"/>
                </a:solidFill>
                <a:latin typeface="Cambria" pitchFamily="34" charset="0"/>
                <a:ea typeface="Cambria" pitchFamily="34" charset="-122"/>
                <a:cs typeface="Cambria" pitchFamily="34" charset="-120"/>
              </a:rPr>
              <a:t>1910</a:t>
            </a:r>
            <a:endParaRPr lang="en-US" sz="2200" dirty="0"/>
          </a:p>
        </p:txBody>
      </p:sp>
      <p:sp>
        <p:nvSpPr>
          <p:cNvPr id="7" name="Text 5"/>
          <p:cNvSpPr/>
          <p:nvPr/>
        </p:nvSpPr>
        <p:spPr>
          <a:xfrm>
            <a:off x="713232" y="5925312"/>
            <a:ext cx="1947672" cy="365760"/>
          </a:xfrm>
          <a:prstGeom prst="rect">
            <a:avLst/>
          </a:prstGeom>
          <a:noFill/>
          <a:ln/>
        </p:spPr>
        <p:txBody>
          <a:bodyPr wrap="square" lIns="0" tIns="0" rIns="0" bIns="0" rtlCol="0" anchor="ctr"/>
          <a:lstStyle/>
          <a:p>
            <a:pPr marL="0" indent="0">
              <a:buNone/>
            </a:pPr>
            <a:r>
              <a:rPr lang="en-US" sz="1050" dirty="0">
                <a:solidFill>
                  <a:srgbClr val="0F2A43"/>
                </a:solidFill>
                <a:latin typeface="Calibri" pitchFamily="34" charset="0"/>
                <a:ea typeface="Calibri" pitchFamily="34" charset="-122"/>
                <a:cs typeface="Calibri" pitchFamily="34" charset="-120"/>
              </a:rPr>
              <a:t>Incorporated 26th October</a:t>
            </a:r>
            <a:endParaRPr lang="en-US" sz="1050" dirty="0"/>
          </a:p>
        </p:txBody>
      </p:sp>
      <p:sp>
        <p:nvSpPr>
          <p:cNvPr id="8" name="Shape 6"/>
          <p:cNvSpPr/>
          <p:nvPr/>
        </p:nvSpPr>
        <p:spPr>
          <a:xfrm>
            <a:off x="2971800" y="5440680"/>
            <a:ext cx="2240280" cy="914400"/>
          </a:xfrm>
          <a:prstGeom prst="roundRect">
            <a:avLst>
              <a:gd name="adj" fmla="val 8000"/>
            </a:avLst>
          </a:prstGeom>
          <a:solidFill>
            <a:srgbClr val="E9F1F7"/>
          </a:solidFill>
          <a:ln/>
        </p:spPr>
        <p:txBody>
          <a:bodyPr/>
          <a:lstStyle/>
          <a:p>
            <a:endParaRPr lang="nb-NO"/>
          </a:p>
        </p:txBody>
      </p:sp>
      <p:sp>
        <p:nvSpPr>
          <p:cNvPr id="9" name="Text 7"/>
          <p:cNvSpPr/>
          <p:nvPr/>
        </p:nvSpPr>
        <p:spPr>
          <a:xfrm>
            <a:off x="3118104" y="5522976"/>
            <a:ext cx="1947672" cy="411480"/>
          </a:xfrm>
          <a:prstGeom prst="rect">
            <a:avLst/>
          </a:prstGeom>
          <a:noFill/>
          <a:ln/>
        </p:spPr>
        <p:txBody>
          <a:bodyPr wrap="square" lIns="0" tIns="0" rIns="0" bIns="0" rtlCol="0" anchor="ctr"/>
          <a:lstStyle/>
          <a:p>
            <a:pPr marL="0" indent="0">
              <a:buNone/>
            </a:pPr>
            <a:r>
              <a:rPr lang="en-US" sz="2200" b="1" dirty="0">
                <a:solidFill>
                  <a:srgbClr val="2E7EA6"/>
                </a:solidFill>
                <a:latin typeface="Cambria" pitchFamily="34" charset="0"/>
                <a:ea typeface="Cambria" pitchFamily="34" charset="-122"/>
                <a:cs typeface="Cambria" pitchFamily="34" charset="-120"/>
              </a:rPr>
              <a:t>3 hours</a:t>
            </a:r>
            <a:endParaRPr lang="en-US" sz="2200" dirty="0"/>
          </a:p>
        </p:txBody>
      </p:sp>
      <p:sp>
        <p:nvSpPr>
          <p:cNvPr id="10" name="Text 8"/>
          <p:cNvSpPr/>
          <p:nvPr/>
        </p:nvSpPr>
        <p:spPr>
          <a:xfrm>
            <a:off x="3118104" y="5925312"/>
            <a:ext cx="1947672" cy="365760"/>
          </a:xfrm>
          <a:prstGeom prst="rect">
            <a:avLst/>
          </a:prstGeom>
          <a:noFill/>
          <a:ln/>
        </p:spPr>
        <p:txBody>
          <a:bodyPr wrap="square" lIns="0" tIns="0" rIns="0" bIns="0" rtlCol="0" anchor="ctr"/>
          <a:lstStyle/>
          <a:p>
            <a:pPr marL="0" indent="0">
              <a:buNone/>
            </a:pPr>
            <a:r>
              <a:rPr lang="en-US" sz="1050" dirty="0">
                <a:solidFill>
                  <a:srgbClr val="0F2A43"/>
                </a:solidFill>
                <a:latin typeface="Calibri" pitchFamily="34" charset="0"/>
                <a:ea typeface="Calibri" pitchFamily="34" charset="-122"/>
                <a:cs typeface="Calibri" pitchFamily="34" charset="-120"/>
              </a:rPr>
              <a:t>By boat from Longyearbyen</a:t>
            </a:r>
            <a:endParaRPr lang="en-US" sz="1050" dirty="0"/>
          </a:p>
        </p:txBody>
      </p:sp>
      <p:sp>
        <p:nvSpPr>
          <p:cNvPr id="11" name="Shape 9"/>
          <p:cNvSpPr/>
          <p:nvPr/>
        </p:nvSpPr>
        <p:spPr>
          <a:xfrm>
            <a:off x="5376672" y="5440680"/>
            <a:ext cx="2240280" cy="914400"/>
          </a:xfrm>
          <a:prstGeom prst="roundRect">
            <a:avLst>
              <a:gd name="adj" fmla="val 8000"/>
            </a:avLst>
          </a:prstGeom>
          <a:solidFill>
            <a:srgbClr val="E9F1F7"/>
          </a:solidFill>
          <a:ln/>
        </p:spPr>
        <p:txBody>
          <a:bodyPr/>
          <a:lstStyle/>
          <a:p>
            <a:endParaRPr lang="nb-NO"/>
          </a:p>
        </p:txBody>
      </p:sp>
      <p:sp>
        <p:nvSpPr>
          <p:cNvPr id="12" name="Text 10"/>
          <p:cNvSpPr/>
          <p:nvPr/>
        </p:nvSpPr>
        <p:spPr>
          <a:xfrm>
            <a:off x="5522976" y="5522976"/>
            <a:ext cx="1947672" cy="411480"/>
          </a:xfrm>
          <a:prstGeom prst="rect">
            <a:avLst/>
          </a:prstGeom>
          <a:noFill/>
          <a:ln/>
        </p:spPr>
        <p:txBody>
          <a:bodyPr wrap="square" lIns="0" tIns="0" rIns="0" bIns="0" rtlCol="0" anchor="ctr"/>
          <a:lstStyle/>
          <a:p>
            <a:pPr marL="0" indent="0">
              <a:buNone/>
            </a:pPr>
            <a:r>
              <a:rPr lang="en-US" sz="2200" b="1" dirty="0">
                <a:solidFill>
                  <a:srgbClr val="2E7EA6"/>
                </a:solidFill>
                <a:latin typeface="Cambria" pitchFamily="34" charset="0"/>
                <a:ea typeface="Cambria" pitchFamily="34" charset="-122"/>
                <a:cs typeface="Cambria" pitchFamily="34" charset="-120"/>
              </a:rPr>
              <a:t>Sole Holding</a:t>
            </a:r>
            <a:endParaRPr lang="en-US" sz="2200" dirty="0"/>
          </a:p>
        </p:txBody>
      </p:sp>
      <p:sp>
        <p:nvSpPr>
          <p:cNvPr id="13" name="Text 11"/>
          <p:cNvSpPr/>
          <p:nvPr/>
        </p:nvSpPr>
        <p:spPr>
          <a:xfrm>
            <a:off x="5522976" y="5925312"/>
            <a:ext cx="1947672" cy="365760"/>
          </a:xfrm>
          <a:prstGeom prst="rect">
            <a:avLst/>
          </a:prstGeom>
          <a:noFill/>
          <a:ln/>
        </p:spPr>
        <p:txBody>
          <a:bodyPr wrap="square" lIns="0" tIns="0" rIns="0" bIns="0" rtlCol="0" anchor="ctr"/>
          <a:lstStyle/>
          <a:p>
            <a:pPr marL="0" indent="0">
              <a:buNone/>
            </a:pPr>
            <a:r>
              <a:rPr lang="en-US" sz="1050" dirty="0">
                <a:solidFill>
                  <a:srgbClr val="0F2A43"/>
                </a:solidFill>
                <a:latin typeface="Calibri" pitchFamily="34" charset="0"/>
                <a:ea typeface="Calibri" pitchFamily="34" charset="-122"/>
                <a:cs typeface="Calibri" pitchFamily="34" charset="-120"/>
              </a:rPr>
              <a:t>Privately owned at Svalbard</a:t>
            </a:r>
            <a:endParaRPr lang="en-US" sz="1050" dirty="0"/>
          </a:p>
        </p:txBody>
      </p:sp>
      <p:pic>
        <p:nvPicPr>
          <p:cNvPr id="14" name="Image 0" descr="assets/r_image9.png"/>
          <p:cNvPicPr>
            <a:picLocks noChangeAspect="1"/>
          </p:cNvPicPr>
          <p:nvPr/>
        </p:nvPicPr>
        <p:blipFill>
          <a:blip r:embed="rId3"/>
          <a:stretch>
            <a:fillRect/>
          </a:stretch>
        </p:blipFill>
        <p:spPr>
          <a:xfrm>
            <a:off x="7955280" y="502920"/>
            <a:ext cx="3730752" cy="5276088"/>
          </a:xfrm>
          <a:prstGeom prst="rect">
            <a:avLst/>
          </a:prstGeom>
        </p:spPr>
      </p:pic>
      <p:sp>
        <p:nvSpPr>
          <p:cNvPr id="15" name="Text 12"/>
          <p:cNvSpPr/>
          <p:nvPr/>
        </p:nvSpPr>
        <p:spPr>
          <a:xfrm>
            <a:off x="7955280" y="5870448"/>
            <a:ext cx="3730752" cy="320040"/>
          </a:xfrm>
          <a:prstGeom prst="rect">
            <a:avLst/>
          </a:prstGeom>
          <a:noFill/>
          <a:ln/>
        </p:spPr>
        <p:txBody>
          <a:bodyPr wrap="square" lIns="0" tIns="0" rIns="0" bIns="0" rtlCol="0" anchor="ctr"/>
          <a:lstStyle/>
          <a:p>
            <a:pPr marL="0" indent="0" algn="ctr">
              <a:buNone/>
            </a:pPr>
            <a:r>
              <a:rPr lang="en-US" sz="1050" dirty="0">
                <a:solidFill>
                  <a:srgbClr val="5B7285"/>
                </a:solidFill>
                <a:latin typeface="Calibri" pitchFamily="34" charset="0"/>
                <a:ea typeface="Calibri" pitchFamily="34" charset="-122"/>
                <a:cs typeface="Calibri" pitchFamily="34" charset="-120"/>
              </a:rPr>
              <a:t>Property boundary — Søre Fagerfjord</a:t>
            </a:r>
            <a:endParaRPr lang="en-US" sz="1050" dirty="0"/>
          </a:p>
        </p:txBody>
      </p:sp>
      <p:sp>
        <p:nvSpPr>
          <p:cNvPr id="16" name="Text 13"/>
          <p:cNvSpPr/>
          <p:nvPr/>
        </p:nvSpPr>
        <p:spPr>
          <a:xfrm>
            <a:off x="548640" y="6528816"/>
            <a:ext cx="4114800" cy="237744"/>
          </a:xfrm>
          <a:prstGeom prst="rect">
            <a:avLst/>
          </a:prstGeom>
          <a:noFill/>
          <a:ln/>
        </p:spPr>
        <p:txBody>
          <a:bodyPr wrap="square" lIns="0" tIns="0" rIns="0" bIns="0" rtlCol="0" anchor="ctr"/>
          <a:lstStyle/>
          <a:p>
            <a:pPr marL="0" indent="0">
              <a:buNone/>
            </a:pPr>
            <a:r>
              <a:rPr lang="en-US" sz="900" kern="0" spc="100" dirty="0">
                <a:solidFill>
                  <a:srgbClr val="5B7285"/>
                </a:solidFill>
                <a:latin typeface="Calibri" pitchFamily="34" charset="0"/>
                <a:ea typeface="Calibri" pitchFamily="34" charset="-122"/>
                <a:cs typeface="Calibri" pitchFamily="34" charset="-120"/>
              </a:rPr>
              <a:t>The Arctic Preservation Initiative</a:t>
            </a:r>
            <a:endParaRPr lang="en-US" sz="900" dirty="0"/>
          </a:p>
        </p:txBody>
      </p:sp>
      <p:sp>
        <p:nvSpPr>
          <p:cNvPr id="17" name="Text 14"/>
          <p:cNvSpPr/>
          <p:nvPr/>
        </p:nvSpPr>
        <p:spPr>
          <a:xfrm>
            <a:off x="11247120" y="6528816"/>
            <a:ext cx="411480" cy="237744"/>
          </a:xfrm>
          <a:prstGeom prst="rect">
            <a:avLst/>
          </a:prstGeom>
          <a:noFill/>
          <a:ln/>
        </p:spPr>
        <p:txBody>
          <a:bodyPr wrap="square" lIns="0" tIns="0" rIns="0" bIns="0" rtlCol="0" anchor="ctr"/>
          <a:lstStyle/>
          <a:p>
            <a:pPr marL="0" indent="0" algn="r">
              <a:buNone/>
            </a:pPr>
            <a:fld id="{499B205F-B800-4547-A869-CB7C3BDCF363}" type="slidenum">
              <a:rPr lang="en-US" sz="900" dirty="0">
                <a:solidFill>
                  <a:srgbClr val="5B7285"/>
                </a:solidFill>
                <a:latin typeface="Calibri" pitchFamily="34" charset="0"/>
                <a:ea typeface="Calibri" pitchFamily="34" charset="-122"/>
                <a:cs typeface="Calibri" pitchFamily="34" charset="-120"/>
              </a:rPr>
              <a:t>5</a:t>
            </a:fld>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777240"/>
          </a:xfrm>
          <a:prstGeom prst="rect">
            <a:avLst/>
          </a:prstGeom>
          <a:noFill/>
          <a:ln/>
        </p:spPr>
        <p:txBody>
          <a:bodyPr wrap="square" lIns="0" tIns="0" rIns="0" bIns="0" rtlCol="0" anchor="ctr"/>
          <a:lstStyle/>
          <a:p>
            <a:pPr marL="0" indent="0">
              <a:buNone/>
            </a:pPr>
            <a:r>
              <a:rPr lang="en-US" sz="3800" b="1" dirty="0">
                <a:solidFill>
                  <a:srgbClr val="0F2A43"/>
                </a:solidFill>
                <a:latin typeface="Cambria" pitchFamily="34" charset="0"/>
                <a:ea typeface="Cambria" pitchFamily="34" charset="-122"/>
                <a:cs typeface="Cambria" pitchFamily="34" charset="-120"/>
              </a:rPr>
              <a:t>The Svalbard Treaty</a:t>
            </a:r>
            <a:endParaRPr lang="en-US" sz="3800" dirty="0"/>
          </a:p>
        </p:txBody>
      </p:sp>
      <p:sp>
        <p:nvSpPr>
          <p:cNvPr id="3" name="Shape 1"/>
          <p:cNvSpPr/>
          <p:nvPr/>
        </p:nvSpPr>
        <p:spPr>
          <a:xfrm>
            <a:off x="566928" y="1371600"/>
            <a:ext cx="512064" cy="512064"/>
          </a:xfrm>
          <a:prstGeom prst="ellipse">
            <a:avLst/>
          </a:prstGeom>
          <a:solidFill>
            <a:srgbClr val="0F2A43"/>
          </a:solidFill>
          <a:ln/>
        </p:spPr>
        <p:txBody>
          <a:bodyPr/>
          <a:lstStyle/>
          <a:p>
            <a:endParaRPr lang="nb-NO"/>
          </a:p>
        </p:txBody>
      </p:sp>
      <p:pic>
        <p:nvPicPr>
          <p:cNvPr id="4" name="Image 0" descr="assets/icon_globe.png"/>
          <p:cNvPicPr>
            <a:picLocks noChangeAspect="1"/>
          </p:cNvPicPr>
          <p:nvPr/>
        </p:nvPicPr>
        <p:blipFill>
          <a:blip r:embed="rId3"/>
          <a:stretch>
            <a:fillRect/>
          </a:stretch>
        </p:blipFill>
        <p:spPr>
          <a:xfrm>
            <a:off x="705185" y="1509857"/>
            <a:ext cx="235549" cy="235549"/>
          </a:xfrm>
          <a:prstGeom prst="rect">
            <a:avLst/>
          </a:prstGeom>
        </p:spPr>
      </p:pic>
      <p:sp>
        <p:nvSpPr>
          <p:cNvPr id="5" name="Text 2"/>
          <p:cNvSpPr/>
          <p:nvPr/>
        </p:nvSpPr>
        <p:spPr>
          <a:xfrm>
            <a:off x="1298448" y="941832"/>
            <a:ext cx="5257800" cy="1371600"/>
          </a:xfrm>
          <a:prstGeom prst="rect">
            <a:avLst/>
          </a:prstGeom>
          <a:noFill/>
          <a:ln/>
        </p:spPr>
        <p:txBody>
          <a:bodyPr wrap="square" lIns="0" tIns="0" rIns="0" bIns="0" rtlCol="0" anchor="ctr"/>
          <a:lstStyle/>
          <a:p>
            <a:pPr marL="0" indent="0">
              <a:lnSpc>
                <a:spcPts val="1728"/>
              </a:lnSpc>
              <a:buNone/>
            </a:pPr>
            <a:r>
              <a:rPr lang="en-US" sz="1350" dirty="0">
                <a:solidFill>
                  <a:srgbClr val="22384A"/>
                </a:solidFill>
                <a:latin typeface="Calibri" pitchFamily="34" charset="0"/>
                <a:ea typeface="Calibri" pitchFamily="34" charset="-122"/>
                <a:cs typeface="Calibri" pitchFamily="34" charset="-120"/>
              </a:rPr>
              <a:t>Ownership of the Company (shares) may be transferred to citizens and organisations lawfully constituted and having their administrations in countries that have ratified the Svalbard Treaty and not representing a security threat to the region.</a:t>
            </a:r>
            <a:endParaRPr lang="en-US" sz="1350" dirty="0"/>
          </a:p>
        </p:txBody>
      </p:sp>
      <p:sp>
        <p:nvSpPr>
          <p:cNvPr id="6" name="Shape 3"/>
          <p:cNvSpPr/>
          <p:nvPr/>
        </p:nvSpPr>
        <p:spPr>
          <a:xfrm>
            <a:off x="566928" y="2880360"/>
            <a:ext cx="512064" cy="512064"/>
          </a:xfrm>
          <a:prstGeom prst="ellipse">
            <a:avLst/>
          </a:prstGeom>
          <a:solidFill>
            <a:srgbClr val="0F2A43"/>
          </a:solidFill>
          <a:ln/>
        </p:spPr>
        <p:txBody>
          <a:bodyPr/>
          <a:lstStyle/>
          <a:p>
            <a:endParaRPr lang="nb-NO"/>
          </a:p>
        </p:txBody>
      </p:sp>
      <p:pic>
        <p:nvPicPr>
          <p:cNvPr id="7" name="Image 1" descr="assets/icon_satellite.png"/>
          <p:cNvPicPr>
            <a:picLocks noChangeAspect="1"/>
          </p:cNvPicPr>
          <p:nvPr/>
        </p:nvPicPr>
        <p:blipFill>
          <a:blip r:embed="rId4"/>
          <a:stretch>
            <a:fillRect/>
          </a:stretch>
        </p:blipFill>
        <p:spPr>
          <a:xfrm>
            <a:off x="705185" y="3018617"/>
            <a:ext cx="235549" cy="235549"/>
          </a:xfrm>
          <a:prstGeom prst="rect">
            <a:avLst/>
          </a:prstGeom>
        </p:spPr>
      </p:pic>
      <p:sp>
        <p:nvSpPr>
          <p:cNvPr id="8" name="Text 4"/>
          <p:cNvSpPr/>
          <p:nvPr/>
        </p:nvSpPr>
        <p:spPr>
          <a:xfrm>
            <a:off x="1298448" y="2359152"/>
            <a:ext cx="5257800" cy="1554480"/>
          </a:xfrm>
          <a:prstGeom prst="rect">
            <a:avLst/>
          </a:prstGeom>
          <a:noFill/>
          <a:ln/>
        </p:spPr>
        <p:txBody>
          <a:bodyPr wrap="square" lIns="0" tIns="0" rIns="0" bIns="0" rtlCol="0" anchor="ctr"/>
          <a:lstStyle/>
          <a:p>
            <a:pPr marL="0" indent="0">
              <a:lnSpc>
                <a:spcPts val="1728"/>
              </a:lnSpc>
              <a:buNone/>
            </a:pPr>
            <a:r>
              <a:rPr lang="en-US" sz="1350" dirty="0">
                <a:solidFill>
                  <a:srgbClr val="22384A"/>
                </a:solidFill>
                <a:latin typeface="Calibri" pitchFamily="34" charset="0"/>
                <a:ea typeface="Calibri" pitchFamily="34" charset="-122"/>
                <a:cs typeface="Calibri" pitchFamily="34" charset="-120"/>
              </a:rPr>
              <a:t>The Spitsbergen Treaty allows for the owners of landed property always be at liberty to establish and use for their own purpose wireless telegraphy installations, which will be free to communicate on private business with fixed or moving wireless stations. Svalbard creates unique conditions for satellite communication and scientific research.</a:t>
            </a:r>
            <a:endParaRPr lang="en-US" sz="1350" dirty="0"/>
          </a:p>
        </p:txBody>
      </p:sp>
      <p:pic>
        <p:nvPicPr>
          <p:cNvPr id="9" name="Image 2" descr="assets/satellite_fade.png"/>
          <p:cNvPicPr>
            <a:picLocks noChangeAspect="1"/>
          </p:cNvPicPr>
          <p:nvPr/>
        </p:nvPicPr>
        <p:blipFill>
          <a:blip r:embed="rId5"/>
          <a:stretch>
            <a:fillRect/>
          </a:stretch>
        </p:blipFill>
        <p:spPr>
          <a:xfrm>
            <a:off x="0" y="4315968"/>
            <a:ext cx="6949440" cy="2542032"/>
          </a:xfrm>
          <a:prstGeom prst="rect">
            <a:avLst/>
          </a:prstGeom>
        </p:spPr>
      </p:pic>
      <p:pic>
        <p:nvPicPr>
          <p:cNvPr id="10" name="Image 3" descr="assets/image11.png"/>
          <p:cNvPicPr>
            <a:picLocks noChangeAspect="1"/>
          </p:cNvPicPr>
          <p:nvPr/>
        </p:nvPicPr>
        <p:blipFill>
          <a:blip r:embed="rId6"/>
          <a:stretch>
            <a:fillRect/>
          </a:stretch>
        </p:blipFill>
        <p:spPr>
          <a:xfrm>
            <a:off x="7223760" y="777240"/>
            <a:ext cx="4434840" cy="2231136"/>
          </a:xfrm>
          <a:prstGeom prst="rect">
            <a:avLst/>
          </a:prstGeom>
        </p:spPr>
      </p:pic>
      <p:sp>
        <p:nvSpPr>
          <p:cNvPr id="11" name="Shape 5"/>
          <p:cNvSpPr/>
          <p:nvPr/>
        </p:nvSpPr>
        <p:spPr>
          <a:xfrm>
            <a:off x="7223760" y="3291840"/>
            <a:ext cx="4434840" cy="2788920"/>
          </a:xfrm>
          <a:prstGeom prst="roundRect">
            <a:avLst>
              <a:gd name="adj" fmla="val 2623"/>
            </a:avLst>
          </a:prstGeom>
          <a:solidFill>
            <a:srgbClr val="E9F1F7"/>
          </a:solidFill>
          <a:ln/>
        </p:spPr>
        <p:txBody>
          <a:bodyPr/>
          <a:lstStyle/>
          <a:p>
            <a:endParaRPr lang="nb-NO"/>
          </a:p>
        </p:txBody>
      </p:sp>
      <p:sp>
        <p:nvSpPr>
          <p:cNvPr id="12" name="Text 6"/>
          <p:cNvSpPr/>
          <p:nvPr/>
        </p:nvSpPr>
        <p:spPr>
          <a:xfrm>
            <a:off x="7424928" y="3438144"/>
            <a:ext cx="4041648" cy="2514600"/>
          </a:xfrm>
          <a:prstGeom prst="rect">
            <a:avLst/>
          </a:prstGeom>
          <a:noFill/>
          <a:ln/>
        </p:spPr>
        <p:txBody>
          <a:bodyPr wrap="square" lIns="0" tIns="0" rIns="0" bIns="0" rtlCol="0" anchor="t"/>
          <a:lstStyle/>
          <a:p>
            <a:pPr marL="0" indent="0">
              <a:lnSpc>
                <a:spcPts val="1380"/>
              </a:lnSpc>
              <a:buNone/>
            </a:pPr>
            <a:r>
              <a:rPr lang="en-US" sz="1000" b="1" dirty="0">
                <a:solidFill>
                  <a:srgbClr val="0F2A43"/>
                </a:solidFill>
                <a:latin typeface="Calibri" pitchFamily="34" charset="0"/>
                <a:ea typeface="Calibri" pitchFamily="34" charset="-122"/>
                <a:cs typeface="Calibri" pitchFamily="34" charset="-120"/>
              </a:rPr>
              <a:t>Spitsbergen treaty countries: </a:t>
            </a:r>
            <a:r>
              <a:rPr lang="en-US" sz="1000" dirty="0">
                <a:solidFill>
                  <a:srgbClr val="0F2A43"/>
                </a:solidFill>
                <a:latin typeface="Calibri" pitchFamily="34" charset="0"/>
                <a:ea typeface="Calibri" pitchFamily="34" charset="-122"/>
                <a:cs typeface="Calibri" pitchFamily="34" charset="-120"/>
              </a:rPr>
              <a:t>Afghanistan,</a:t>
            </a:r>
            <a:r>
              <a:rPr lang="en-US" sz="1000" b="1" dirty="0">
                <a:solidFill>
                  <a:srgbClr val="0F2A43"/>
                </a:solidFill>
                <a:latin typeface="Calibri" pitchFamily="34" charset="0"/>
                <a:ea typeface="Calibri" pitchFamily="34" charset="-122"/>
                <a:cs typeface="Calibri" pitchFamily="34" charset="-120"/>
              </a:rPr>
              <a:t> </a:t>
            </a:r>
            <a:r>
              <a:rPr lang="en-US" sz="1000" dirty="0">
                <a:solidFill>
                  <a:srgbClr val="22384A"/>
                </a:solidFill>
                <a:latin typeface="Calibri" pitchFamily="34" charset="0"/>
                <a:ea typeface="Calibri" pitchFamily="34" charset="-122"/>
                <a:cs typeface="Calibri" pitchFamily="34" charset="-120"/>
              </a:rPr>
              <a:t>Albania, Argentina, Australia, Austria, Belgium, Bulgaria, Canada, Chile, China, Czech Republic, Denmark, Dominican Republic, Egypt, Estonia, Finland, France, Germany, Greece, Hungary, Iceland, India, Ireland, Italy, Japan, Latvia, Lithuania, Monaco, Netherlands, New Zealand, North Korea, Norway, Poland, Portugal, Romania, Russia, Saudi Arabia, Serbia, Slovakia, South Africa, South Korea, Spain, Sweden, Switzerland, Türkiye, United Arab Emirates, United Kingdom, United States, Venezuela — and overseas territories under the signatory countries.</a:t>
            </a:r>
            <a:endParaRPr lang="en-US" sz="1000" dirty="0"/>
          </a:p>
        </p:txBody>
      </p:sp>
      <p:sp>
        <p:nvSpPr>
          <p:cNvPr id="13" name="Text 7"/>
          <p:cNvSpPr/>
          <p:nvPr/>
        </p:nvSpPr>
        <p:spPr>
          <a:xfrm>
            <a:off x="11247120" y="6528816"/>
            <a:ext cx="411480" cy="237744"/>
          </a:xfrm>
          <a:prstGeom prst="rect">
            <a:avLst/>
          </a:prstGeom>
          <a:noFill/>
          <a:ln/>
        </p:spPr>
        <p:txBody>
          <a:bodyPr wrap="square" lIns="0" tIns="0" rIns="0" bIns="0" rtlCol="0" anchor="ctr"/>
          <a:lstStyle/>
          <a:p>
            <a:pPr marL="0" indent="0" algn="r">
              <a:buNone/>
            </a:pPr>
            <a:fld id="{BFB83235-018B-4576-A1B0-6017E86A4D82}" type="slidenum">
              <a:rPr lang="en-US" sz="900" dirty="0">
                <a:solidFill>
                  <a:srgbClr val="5B7285"/>
                </a:solidFill>
                <a:latin typeface="Calibri" pitchFamily="34" charset="0"/>
                <a:ea typeface="Calibri" pitchFamily="34" charset="-122"/>
                <a:cs typeface="Calibri" pitchFamily="34" charset="-120"/>
              </a:rPr>
              <a:t>6</a:t>
            </a:fld>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F2A43"/>
        </a:solidFill>
        <a:effectLst/>
      </p:bgPr>
    </p:bg>
    <p:spTree>
      <p:nvGrpSpPr>
        <p:cNvPr id="1" name="">
          <a:extLst>
            <a:ext uri="{FF2B5EF4-FFF2-40B4-BE49-F238E27FC236}">
              <a16:creationId xmlns:a16="http://schemas.microsoft.com/office/drawing/2014/main" id="{B8C6C31B-0514-7C00-656C-BECBC55E0BC9}"/>
            </a:ext>
          </a:extLst>
        </p:cNvPr>
        <p:cNvGrpSpPr/>
        <p:nvPr/>
      </p:nvGrpSpPr>
      <p:grpSpPr>
        <a:xfrm>
          <a:off x="0" y="0"/>
          <a:ext cx="0" cy="0"/>
          <a:chOff x="0" y="0"/>
          <a:chExt cx="0" cy="0"/>
        </a:xfrm>
      </p:grpSpPr>
      <p:pic>
        <p:nvPicPr>
          <p:cNvPr id="2" name="Image 0" descr="assets/image5.jpg">
            <a:extLst>
              <a:ext uri="{FF2B5EF4-FFF2-40B4-BE49-F238E27FC236}">
                <a16:creationId xmlns:a16="http://schemas.microsoft.com/office/drawing/2014/main" id="{F512F6C9-CDE6-5125-58AF-DC202BD0F9A7}"/>
              </a:ext>
            </a:extLst>
          </p:cNvPr>
          <p:cNvPicPr>
            <a:picLocks noChangeAspect="1"/>
          </p:cNvPicPr>
          <p:nvPr/>
        </p:nvPicPr>
        <p:blipFill>
          <a:blip r:embed="rId3"/>
          <a:srcRect/>
          <a:stretch/>
        </p:blipFill>
        <p:spPr>
          <a:xfrm>
            <a:off x="0" y="0"/>
            <a:ext cx="12188952" cy="6858000"/>
          </a:xfrm>
          <a:prstGeom prst="rect">
            <a:avLst/>
          </a:prstGeom>
        </p:spPr>
      </p:pic>
      <p:pic>
        <p:nvPicPr>
          <p:cNvPr id="3" name="Image 1" descr="assets/overlay_vision.png">
            <a:extLst>
              <a:ext uri="{FF2B5EF4-FFF2-40B4-BE49-F238E27FC236}">
                <a16:creationId xmlns:a16="http://schemas.microsoft.com/office/drawing/2014/main" id="{911994F6-91EC-1ED4-834C-480AE240027B}"/>
              </a:ext>
            </a:extLst>
          </p:cNvPr>
          <p:cNvPicPr>
            <a:picLocks noChangeAspect="1"/>
          </p:cNvPicPr>
          <p:nvPr/>
        </p:nvPicPr>
        <p:blipFill>
          <a:blip r:embed="rId4"/>
          <a:stretch>
            <a:fillRect/>
          </a:stretch>
        </p:blipFill>
        <p:spPr>
          <a:xfrm>
            <a:off x="-101600" y="314960"/>
            <a:ext cx="12192000" cy="6858000"/>
          </a:xfrm>
          <a:prstGeom prst="rect">
            <a:avLst/>
          </a:prstGeom>
        </p:spPr>
      </p:pic>
      <p:sp>
        <p:nvSpPr>
          <p:cNvPr id="6" name="Text 2">
            <a:extLst>
              <a:ext uri="{FF2B5EF4-FFF2-40B4-BE49-F238E27FC236}">
                <a16:creationId xmlns:a16="http://schemas.microsoft.com/office/drawing/2014/main" id="{E186EDB2-E8B5-13C1-AF74-DE4EEFA20BA3}"/>
              </a:ext>
            </a:extLst>
          </p:cNvPr>
          <p:cNvSpPr/>
          <p:nvPr/>
        </p:nvSpPr>
        <p:spPr>
          <a:xfrm>
            <a:off x="656082" y="2651760"/>
            <a:ext cx="8897493" cy="3348989"/>
          </a:xfrm>
          <a:prstGeom prst="rect">
            <a:avLst/>
          </a:prstGeom>
          <a:noFill/>
          <a:ln/>
        </p:spPr>
        <p:txBody>
          <a:bodyPr wrap="square" lIns="0" tIns="0" rIns="0" bIns="0" rtlCol="0" anchor="ctr"/>
          <a:lstStyle/>
          <a:p>
            <a:pPr>
              <a:lnSpc>
                <a:spcPct val="150000"/>
              </a:lnSpc>
            </a:pPr>
            <a:r>
              <a:rPr lang="nb-NO" sz="4400" b="1" dirty="0" err="1">
                <a:solidFill>
                  <a:srgbClr val="FFFFFF"/>
                </a:solidFill>
                <a:latin typeface="Cambria"/>
                <a:ea typeface="Cambria"/>
                <a:cs typeface="Cambria"/>
              </a:rPr>
              <a:t>Potential</a:t>
            </a:r>
            <a:r>
              <a:rPr lang="nb-NO" sz="4400" b="1" dirty="0">
                <a:solidFill>
                  <a:srgbClr val="FFFFFF"/>
                </a:solidFill>
                <a:latin typeface="Cambria"/>
                <a:ea typeface="Cambria"/>
                <a:cs typeface="Cambria"/>
              </a:rPr>
              <a:t> Stewards and Partners</a:t>
            </a:r>
          </a:p>
          <a:p>
            <a:pPr marL="285750" indent="-285750">
              <a:lnSpc>
                <a:spcPct val="150000"/>
              </a:lnSpc>
              <a:buFont typeface="Arial" panose="020B0604020202020204" pitchFamily="34" charset="0"/>
              <a:buChar char="•"/>
            </a:pPr>
            <a:r>
              <a:rPr lang="en-US" sz="1600" b="1" dirty="0">
                <a:solidFill>
                  <a:srgbClr val="EDF4FA"/>
                </a:solidFill>
                <a:ea typeface="Calibri"/>
                <a:cs typeface="Calibri"/>
              </a:rPr>
              <a:t>Philanthropic and impact platforms </a:t>
            </a:r>
            <a:r>
              <a:rPr lang="en-US" sz="1600" dirty="0">
                <a:solidFill>
                  <a:schemeClr val="bg1"/>
                </a:solidFill>
              </a:rPr>
              <a:t>– </a:t>
            </a:r>
            <a:r>
              <a:rPr lang="en-US" sz="1600" dirty="0">
                <a:solidFill>
                  <a:srgbClr val="EDF4FA"/>
                </a:solidFill>
                <a:ea typeface="Calibri"/>
                <a:cs typeface="Calibri"/>
              </a:rPr>
              <a:t>partners for separately governed Arctic </a:t>
            </a:r>
            <a:r>
              <a:rPr lang="en-US" sz="1600" dirty="0" err="1">
                <a:solidFill>
                  <a:srgbClr val="EDF4FA"/>
                </a:solidFill>
                <a:ea typeface="Calibri"/>
                <a:cs typeface="Calibri"/>
              </a:rPr>
              <a:t>programmes</a:t>
            </a:r>
            <a:r>
              <a:rPr lang="en-US" sz="1600" dirty="0">
                <a:solidFill>
                  <a:srgbClr val="EDF4FA"/>
                </a:solidFill>
                <a:ea typeface="Calibri"/>
                <a:cs typeface="Calibri"/>
              </a:rPr>
              <a:t>.</a:t>
            </a:r>
          </a:p>
          <a:p>
            <a:pPr marL="285750" indent="-285750">
              <a:lnSpc>
                <a:spcPct val="150000"/>
              </a:lnSpc>
              <a:buFont typeface="Arial" panose="020B0604020202020204" pitchFamily="34" charset="0"/>
              <a:buChar char="•"/>
            </a:pPr>
            <a:r>
              <a:rPr lang="nb-NO" sz="1600" b="1" dirty="0" err="1">
                <a:solidFill>
                  <a:srgbClr val="EDF4FA"/>
                </a:solidFill>
                <a:latin typeface="Calibri" pitchFamily="34" charset="0"/>
                <a:ea typeface="Calibri" pitchFamily="34" charset="-122"/>
                <a:cs typeface="Calibri" pitchFamily="34" charset="-120"/>
              </a:rPr>
              <a:t>Sustainable</a:t>
            </a:r>
            <a:r>
              <a:rPr lang="nb-NO" sz="1600" b="1" dirty="0">
                <a:solidFill>
                  <a:srgbClr val="EDF4FA"/>
                </a:solidFill>
                <a:latin typeface="Calibri" pitchFamily="34" charset="0"/>
                <a:ea typeface="Calibri" pitchFamily="34" charset="-122"/>
                <a:cs typeface="Calibri" pitchFamily="34" charset="-120"/>
              </a:rPr>
              <a:t> / </a:t>
            </a:r>
            <a:r>
              <a:rPr lang="nb-NO" sz="1600" b="1" dirty="0" err="1">
                <a:solidFill>
                  <a:srgbClr val="EDF4FA"/>
                </a:solidFill>
                <a:latin typeface="Calibri" pitchFamily="34" charset="0"/>
                <a:ea typeface="Calibri" pitchFamily="34" charset="-122"/>
                <a:cs typeface="Calibri" pitchFamily="34" charset="-120"/>
              </a:rPr>
              <a:t>Environmental</a:t>
            </a:r>
            <a:r>
              <a:rPr lang="nb-NO" sz="1600" b="1" dirty="0">
                <a:solidFill>
                  <a:srgbClr val="EDF4FA"/>
                </a:solidFill>
                <a:latin typeface="Calibri" pitchFamily="34" charset="0"/>
                <a:ea typeface="Calibri" pitchFamily="34" charset="-122"/>
                <a:cs typeface="Calibri" pitchFamily="34" charset="-120"/>
              </a:rPr>
              <a:t> Funds and </a:t>
            </a:r>
            <a:r>
              <a:rPr lang="nb-NO" sz="1600" b="1" dirty="0" err="1">
                <a:solidFill>
                  <a:srgbClr val="EDF4FA"/>
                </a:solidFill>
                <a:latin typeface="Calibri" pitchFamily="34" charset="0"/>
                <a:ea typeface="Calibri" pitchFamily="34" charset="-122"/>
                <a:cs typeface="Calibri" pitchFamily="34" charset="-120"/>
              </a:rPr>
              <a:t>Organisations</a:t>
            </a:r>
            <a:r>
              <a:rPr lang="nb-NO" sz="1600" b="1" dirty="0">
                <a:solidFill>
                  <a:srgbClr val="EDF4FA"/>
                </a:solidFill>
                <a:latin typeface="Calibri" pitchFamily="34" charset="0"/>
                <a:ea typeface="Calibri" pitchFamily="34" charset="-122"/>
                <a:cs typeface="Calibri" pitchFamily="34" charset="-120"/>
              </a:rPr>
              <a:t> </a:t>
            </a:r>
            <a:r>
              <a:rPr lang="nb-NO" sz="1600" dirty="0">
                <a:solidFill>
                  <a:srgbClr val="EDF4FA"/>
                </a:solidFill>
                <a:latin typeface="Calibri" pitchFamily="34" charset="0"/>
                <a:ea typeface="Calibri" pitchFamily="34" charset="-122"/>
                <a:cs typeface="Calibri" pitchFamily="34" charset="-120"/>
              </a:rPr>
              <a:t>– </a:t>
            </a:r>
            <a:r>
              <a:rPr lang="nb-NO" sz="1600" dirty="0" err="1">
                <a:solidFill>
                  <a:srgbClr val="EDF4FA"/>
                </a:solidFill>
                <a:latin typeface="Calibri" pitchFamily="34" charset="0"/>
                <a:ea typeface="Calibri" pitchFamily="34" charset="-122"/>
                <a:cs typeface="Calibri" pitchFamily="34" charset="-120"/>
              </a:rPr>
              <a:t>gaining</a:t>
            </a:r>
            <a:r>
              <a:rPr lang="nb-NO" sz="1600" dirty="0">
                <a:solidFill>
                  <a:srgbClr val="EDF4FA"/>
                </a:solidFill>
                <a:latin typeface="Calibri" pitchFamily="34" charset="0"/>
                <a:ea typeface="Calibri" pitchFamily="34" charset="-122"/>
                <a:cs typeface="Calibri" pitchFamily="34" charset="-120"/>
              </a:rPr>
              <a:t> </a:t>
            </a:r>
            <a:r>
              <a:rPr lang="nb-NO" sz="1600" dirty="0" err="1">
                <a:solidFill>
                  <a:srgbClr val="EDF4FA"/>
                </a:solidFill>
                <a:latin typeface="Calibri" pitchFamily="34" charset="0"/>
                <a:ea typeface="Calibri" pitchFamily="34" charset="-122"/>
                <a:cs typeface="Calibri" pitchFamily="34" charset="-120"/>
              </a:rPr>
              <a:t>returns</a:t>
            </a:r>
            <a:r>
              <a:rPr lang="nb-NO" sz="1600" dirty="0">
                <a:solidFill>
                  <a:srgbClr val="EDF4FA"/>
                </a:solidFill>
                <a:latin typeface="Calibri" pitchFamily="34" charset="0"/>
                <a:ea typeface="Calibri" pitchFamily="34" charset="-122"/>
                <a:cs typeface="Calibri" pitchFamily="34" charset="-120"/>
              </a:rPr>
              <a:t> from </a:t>
            </a:r>
            <a:r>
              <a:rPr lang="nb-NO" sz="1600" dirty="0" err="1">
                <a:solidFill>
                  <a:srgbClr val="EDF4FA"/>
                </a:solidFill>
                <a:latin typeface="Calibri" pitchFamily="34" charset="0"/>
                <a:ea typeface="Calibri" pitchFamily="34" charset="-122"/>
                <a:cs typeface="Calibri" pitchFamily="34" charset="-120"/>
              </a:rPr>
              <a:t>carbon</a:t>
            </a:r>
            <a:r>
              <a:rPr lang="nb-NO" sz="1600" dirty="0">
                <a:solidFill>
                  <a:srgbClr val="EDF4FA"/>
                </a:solidFill>
                <a:latin typeface="Calibri" pitchFamily="34" charset="0"/>
                <a:ea typeface="Calibri" pitchFamily="34" charset="-122"/>
                <a:cs typeface="Calibri" pitchFamily="34" charset="-120"/>
              </a:rPr>
              <a:t> </a:t>
            </a:r>
            <a:r>
              <a:rPr lang="nb-NO" sz="1600" dirty="0" err="1">
                <a:solidFill>
                  <a:srgbClr val="EDF4FA"/>
                </a:solidFill>
                <a:latin typeface="Calibri" pitchFamily="34" charset="0"/>
                <a:ea typeface="Calibri" pitchFamily="34" charset="-122"/>
                <a:cs typeface="Calibri" pitchFamily="34" charset="-120"/>
              </a:rPr>
              <a:t>rights</a:t>
            </a:r>
            <a:r>
              <a:rPr lang="nb-NO" sz="1600" dirty="0">
                <a:solidFill>
                  <a:srgbClr val="EDF4FA"/>
                </a:solidFill>
                <a:latin typeface="Calibri" pitchFamily="34" charset="0"/>
                <a:ea typeface="Calibri" pitchFamily="34" charset="-122"/>
                <a:cs typeface="Calibri" pitchFamily="34" charset="-120"/>
              </a:rPr>
              <a:t> and </a:t>
            </a:r>
            <a:r>
              <a:rPr lang="nb-NO" sz="1600" dirty="0" err="1">
                <a:solidFill>
                  <a:srgbClr val="EDF4FA"/>
                </a:solidFill>
                <a:latin typeface="Calibri" pitchFamily="34" charset="0"/>
                <a:ea typeface="Calibri" pitchFamily="34" charset="-122"/>
                <a:cs typeface="Calibri" pitchFamily="34" charset="-120"/>
              </a:rPr>
              <a:t>biodiversity</a:t>
            </a:r>
            <a:r>
              <a:rPr lang="nb-NO" sz="1600" dirty="0">
                <a:solidFill>
                  <a:srgbClr val="EDF4FA"/>
                </a:solidFill>
                <a:latin typeface="Calibri" pitchFamily="34" charset="0"/>
                <a:ea typeface="Calibri" pitchFamily="34" charset="-122"/>
                <a:cs typeface="Calibri" pitchFamily="34" charset="-120"/>
              </a:rPr>
              <a:t> </a:t>
            </a:r>
            <a:r>
              <a:rPr lang="nb-NO" sz="1600" dirty="0" err="1">
                <a:solidFill>
                  <a:srgbClr val="EDF4FA"/>
                </a:solidFill>
                <a:latin typeface="Calibri" pitchFamily="34" charset="0"/>
                <a:ea typeface="Calibri" pitchFamily="34" charset="-122"/>
                <a:cs typeface="Calibri" pitchFamily="34" charset="-120"/>
              </a:rPr>
              <a:t>values</a:t>
            </a:r>
            <a:r>
              <a:rPr lang="nb-NO" sz="1600" dirty="0">
                <a:solidFill>
                  <a:srgbClr val="EDF4FA"/>
                </a:solidFill>
                <a:latin typeface="Calibri" pitchFamily="34" charset="0"/>
                <a:ea typeface="Calibri" pitchFamily="34" charset="-122"/>
                <a:cs typeface="Calibri" pitchFamily="34" charset="-120"/>
              </a:rPr>
              <a:t> </a:t>
            </a:r>
            <a:r>
              <a:rPr lang="nb-NO" sz="1600" dirty="0" err="1">
                <a:solidFill>
                  <a:srgbClr val="EDF4FA"/>
                </a:solidFill>
                <a:latin typeface="Calibri" pitchFamily="34" charset="0"/>
                <a:ea typeface="Calibri" pitchFamily="34" charset="-122"/>
                <a:cs typeface="Calibri" pitchFamily="34" charset="-120"/>
              </a:rPr>
              <a:t>while</a:t>
            </a:r>
            <a:r>
              <a:rPr lang="nb-NO" sz="1600" dirty="0">
                <a:solidFill>
                  <a:srgbClr val="EDF4FA"/>
                </a:solidFill>
                <a:latin typeface="Calibri" pitchFamily="34" charset="0"/>
                <a:ea typeface="Calibri" pitchFamily="34" charset="-122"/>
                <a:cs typeface="Calibri" pitchFamily="34" charset="-120"/>
              </a:rPr>
              <a:t> preserving and </a:t>
            </a:r>
            <a:r>
              <a:rPr lang="nb-NO" sz="1600" dirty="0" err="1">
                <a:solidFill>
                  <a:srgbClr val="EDF4FA"/>
                </a:solidFill>
                <a:latin typeface="Calibri" pitchFamily="34" charset="0"/>
                <a:ea typeface="Calibri" pitchFamily="34" charset="-122"/>
                <a:cs typeface="Calibri" pitchFamily="34" charset="-120"/>
              </a:rPr>
              <a:t>managing</a:t>
            </a:r>
            <a:r>
              <a:rPr lang="nb-NO" sz="1600" dirty="0">
                <a:solidFill>
                  <a:srgbClr val="EDF4FA"/>
                </a:solidFill>
                <a:latin typeface="Calibri" pitchFamily="34" charset="0"/>
                <a:ea typeface="Calibri" pitchFamily="34" charset="-122"/>
                <a:cs typeface="Calibri" pitchFamily="34" charset="-120"/>
              </a:rPr>
              <a:t> a </a:t>
            </a:r>
            <a:r>
              <a:rPr lang="nb-NO" sz="1600" dirty="0" err="1">
                <a:solidFill>
                  <a:srgbClr val="EDF4FA"/>
                </a:solidFill>
                <a:latin typeface="Calibri" pitchFamily="34" charset="0"/>
                <a:ea typeface="Calibri" pitchFamily="34" charset="-122"/>
                <a:cs typeface="Calibri" pitchFamily="34" charset="-120"/>
              </a:rPr>
              <a:t>unique</a:t>
            </a:r>
            <a:r>
              <a:rPr lang="nb-NO" sz="1600" dirty="0">
                <a:solidFill>
                  <a:srgbClr val="EDF4FA"/>
                </a:solidFill>
                <a:latin typeface="Calibri" pitchFamily="34" charset="0"/>
                <a:ea typeface="Calibri" pitchFamily="34" charset="-122"/>
                <a:cs typeface="Calibri" pitchFamily="34" charset="-120"/>
              </a:rPr>
              <a:t> </a:t>
            </a:r>
            <a:r>
              <a:rPr lang="nb-NO" sz="1600" dirty="0" err="1">
                <a:solidFill>
                  <a:srgbClr val="EDF4FA"/>
                </a:solidFill>
                <a:latin typeface="Calibri" pitchFamily="34" charset="0"/>
                <a:ea typeface="Calibri" pitchFamily="34" charset="-122"/>
                <a:cs typeface="Calibri" pitchFamily="34" charset="-120"/>
              </a:rPr>
              <a:t>piece</a:t>
            </a:r>
            <a:r>
              <a:rPr lang="nb-NO" sz="1600" dirty="0">
                <a:solidFill>
                  <a:srgbClr val="EDF4FA"/>
                </a:solidFill>
                <a:latin typeface="Calibri" pitchFamily="34" charset="0"/>
                <a:ea typeface="Calibri" pitchFamily="34" charset="-122"/>
                <a:cs typeface="Calibri" pitchFamily="34" charset="-120"/>
              </a:rPr>
              <a:t> </a:t>
            </a:r>
            <a:r>
              <a:rPr lang="nb-NO" sz="1600" dirty="0" err="1">
                <a:solidFill>
                  <a:srgbClr val="EDF4FA"/>
                </a:solidFill>
                <a:latin typeface="Calibri" pitchFamily="34" charset="0"/>
                <a:ea typeface="Calibri" pitchFamily="34" charset="-122"/>
                <a:cs typeface="Calibri" pitchFamily="34" charset="-120"/>
              </a:rPr>
              <a:t>of</a:t>
            </a:r>
            <a:r>
              <a:rPr lang="nb-NO" sz="1600" dirty="0">
                <a:solidFill>
                  <a:srgbClr val="EDF4FA"/>
                </a:solidFill>
                <a:latin typeface="Calibri" pitchFamily="34" charset="0"/>
                <a:ea typeface="Calibri" pitchFamily="34" charset="-122"/>
                <a:cs typeface="Calibri" pitchFamily="34" charset="-120"/>
              </a:rPr>
              <a:t> land </a:t>
            </a:r>
            <a:r>
              <a:rPr lang="nb-NO" sz="1600" dirty="0" err="1">
                <a:solidFill>
                  <a:srgbClr val="EDF4FA"/>
                </a:solidFill>
                <a:latin typeface="Calibri" pitchFamily="34" charset="0"/>
                <a:ea typeface="Calibri" pitchFamily="34" charset="-122"/>
                <a:cs typeface="Calibri" pitchFamily="34" charset="-120"/>
              </a:rPr>
              <a:t>that</a:t>
            </a:r>
            <a:r>
              <a:rPr lang="nb-NO" sz="1600" dirty="0">
                <a:solidFill>
                  <a:srgbClr val="EDF4FA"/>
                </a:solidFill>
                <a:latin typeface="Calibri" pitchFamily="34" charset="0"/>
                <a:ea typeface="Calibri" pitchFamily="34" charset="-122"/>
                <a:cs typeface="Calibri" pitchFamily="34" charset="-120"/>
              </a:rPr>
              <a:t> </a:t>
            </a:r>
            <a:r>
              <a:rPr lang="nb-NO" sz="1600" dirty="0" err="1">
                <a:solidFill>
                  <a:srgbClr val="EDF4FA"/>
                </a:solidFill>
                <a:latin typeface="Calibri" pitchFamily="34" charset="0"/>
                <a:ea typeface="Calibri" pitchFamily="34" charset="-122"/>
                <a:cs typeface="Calibri" pitchFamily="34" charset="-120"/>
              </a:rPr>
              <a:t>will</a:t>
            </a:r>
            <a:r>
              <a:rPr lang="nb-NO" sz="1600" dirty="0">
                <a:solidFill>
                  <a:srgbClr val="EDF4FA"/>
                </a:solidFill>
                <a:latin typeface="Calibri" pitchFamily="34" charset="0"/>
                <a:ea typeface="Calibri" pitchFamily="34" charset="-122"/>
                <a:cs typeface="Calibri" pitchFamily="34" charset="-120"/>
              </a:rPr>
              <a:t> </a:t>
            </a:r>
            <a:r>
              <a:rPr lang="nb-NO" sz="1600" dirty="0" err="1">
                <a:solidFill>
                  <a:srgbClr val="EDF4FA"/>
                </a:solidFill>
                <a:latin typeface="Calibri" pitchFamily="34" charset="0"/>
                <a:ea typeface="Calibri" pitchFamily="34" charset="-122"/>
                <a:cs typeface="Calibri" pitchFamily="34" charset="-120"/>
              </a:rPr>
              <a:t>probably</a:t>
            </a:r>
            <a:r>
              <a:rPr lang="nb-NO" sz="1600" dirty="0">
                <a:solidFill>
                  <a:srgbClr val="EDF4FA"/>
                </a:solidFill>
                <a:latin typeface="Calibri" pitchFamily="34" charset="0"/>
                <a:ea typeface="Calibri" pitchFamily="34" charset="-122"/>
                <a:cs typeface="Calibri" pitchFamily="34" charset="-120"/>
              </a:rPr>
              <a:t> </a:t>
            </a:r>
            <a:r>
              <a:rPr lang="nb-NO" sz="1600" dirty="0" err="1">
                <a:solidFill>
                  <a:srgbClr val="EDF4FA"/>
                </a:solidFill>
                <a:latin typeface="Calibri" pitchFamily="34" charset="0"/>
                <a:ea typeface="Calibri" pitchFamily="34" charset="-122"/>
                <a:cs typeface="Calibri" pitchFamily="34" charset="-120"/>
              </a:rPr>
              <a:t>increase</a:t>
            </a:r>
            <a:r>
              <a:rPr lang="nb-NO" sz="1600" dirty="0">
                <a:solidFill>
                  <a:srgbClr val="EDF4FA"/>
                </a:solidFill>
                <a:latin typeface="Calibri" pitchFamily="34" charset="0"/>
                <a:ea typeface="Calibri" pitchFamily="34" charset="-122"/>
                <a:cs typeface="Calibri" pitchFamily="34" charset="-120"/>
              </a:rPr>
              <a:t> in </a:t>
            </a:r>
            <a:r>
              <a:rPr lang="nb-NO" sz="1600" dirty="0" err="1">
                <a:solidFill>
                  <a:srgbClr val="EDF4FA"/>
                </a:solidFill>
                <a:latin typeface="Calibri" pitchFamily="34" charset="0"/>
                <a:ea typeface="Calibri" pitchFamily="34" charset="-122"/>
                <a:cs typeface="Calibri" pitchFamily="34" charset="-120"/>
              </a:rPr>
              <a:t>value</a:t>
            </a:r>
            <a:r>
              <a:rPr lang="nb-NO" sz="1600" dirty="0">
                <a:solidFill>
                  <a:srgbClr val="EDF4FA"/>
                </a:solidFill>
                <a:latin typeface="Calibri" pitchFamily="34" charset="0"/>
                <a:ea typeface="Calibri" pitchFamily="34" charset="-122"/>
                <a:cs typeface="Calibri" pitchFamily="34" charset="-120"/>
              </a:rPr>
              <a:t> over time.</a:t>
            </a:r>
          </a:p>
          <a:p>
            <a:pPr marL="285750" indent="-285750">
              <a:lnSpc>
                <a:spcPct val="150000"/>
              </a:lnSpc>
              <a:buFont typeface="Arial" panose="020B0604020202020204" pitchFamily="34" charset="0"/>
              <a:buChar char="•"/>
            </a:pPr>
            <a:r>
              <a:rPr lang="nb-NO" sz="1600" b="1" dirty="0" err="1">
                <a:solidFill>
                  <a:srgbClr val="EDF4FA"/>
                </a:solidFill>
                <a:latin typeface="Calibri" pitchFamily="34" charset="0"/>
                <a:ea typeface="Calibri" pitchFamily="34" charset="-122"/>
                <a:cs typeface="Calibri" pitchFamily="34" charset="-120"/>
              </a:rPr>
              <a:t>NGO´s</a:t>
            </a:r>
            <a:r>
              <a:rPr lang="nb-NO" sz="1600" b="1" dirty="0">
                <a:solidFill>
                  <a:srgbClr val="EDF4FA"/>
                </a:solidFill>
                <a:latin typeface="Calibri" pitchFamily="34" charset="0"/>
                <a:ea typeface="Calibri" pitchFamily="34" charset="-122"/>
                <a:cs typeface="Calibri" pitchFamily="34" charset="-120"/>
              </a:rPr>
              <a:t> &amp; Conservation Partners  </a:t>
            </a:r>
            <a:r>
              <a:rPr lang="nb-NO" sz="1600" dirty="0">
                <a:solidFill>
                  <a:schemeClr val="bg1"/>
                </a:solidFill>
              </a:rPr>
              <a:t>– </a:t>
            </a:r>
            <a:r>
              <a:rPr lang="nb-NO" sz="1600" dirty="0" err="1">
                <a:solidFill>
                  <a:srgbClr val="EDF4FA"/>
                </a:solidFill>
                <a:latin typeface="Calibri" pitchFamily="34" charset="0"/>
                <a:ea typeface="Calibri" pitchFamily="34" charset="-122"/>
                <a:cs typeface="Calibri" pitchFamily="34" charset="-120"/>
              </a:rPr>
              <a:t>engaging</a:t>
            </a:r>
            <a:r>
              <a:rPr lang="nb-NO" sz="1600" dirty="0">
                <a:solidFill>
                  <a:srgbClr val="EDF4FA"/>
                </a:solidFill>
                <a:latin typeface="Calibri" pitchFamily="34" charset="0"/>
                <a:ea typeface="Calibri" pitchFamily="34" charset="-122"/>
                <a:cs typeface="Calibri" pitchFamily="34" charset="-120"/>
              </a:rPr>
              <a:t> in </a:t>
            </a:r>
            <a:r>
              <a:rPr lang="nb-NO" sz="1600" dirty="0" err="1">
                <a:solidFill>
                  <a:srgbClr val="EDF4FA"/>
                </a:solidFill>
                <a:latin typeface="Calibri" pitchFamily="34" charset="0"/>
                <a:ea typeface="Calibri" pitchFamily="34" charset="-122"/>
                <a:cs typeface="Calibri" pitchFamily="34" charset="-120"/>
              </a:rPr>
              <a:t>environmental</a:t>
            </a:r>
            <a:r>
              <a:rPr lang="nb-NO" sz="1600" dirty="0">
                <a:solidFill>
                  <a:srgbClr val="EDF4FA"/>
                </a:solidFill>
                <a:latin typeface="Calibri" pitchFamily="34" charset="0"/>
                <a:ea typeface="Calibri" pitchFamily="34" charset="-122"/>
                <a:cs typeface="Calibri" pitchFamily="34" charset="-120"/>
              </a:rPr>
              <a:t> </a:t>
            </a:r>
            <a:r>
              <a:rPr lang="nb-NO" sz="1600" dirty="0" err="1">
                <a:solidFill>
                  <a:srgbClr val="EDF4FA"/>
                </a:solidFill>
                <a:latin typeface="Calibri" pitchFamily="34" charset="0"/>
                <a:ea typeface="Calibri" pitchFamily="34" charset="-122"/>
                <a:cs typeface="Calibri" pitchFamily="34" charset="-120"/>
              </a:rPr>
              <a:t>preservation</a:t>
            </a:r>
            <a:r>
              <a:rPr lang="nb-NO" sz="1600" dirty="0">
                <a:solidFill>
                  <a:srgbClr val="EDF4FA"/>
                </a:solidFill>
                <a:latin typeface="Calibri" pitchFamily="34" charset="0"/>
                <a:ea typeface="Calibri" pitchFamily="34" charset="-122"/>
                <a:cs typeface="Calibri" pitchFamily="34" charset="-120"/>
              </a:rPr>
              <a:t> and </a:t>
            </a:r>
            <a:r>
              <a:rPr lang="nb-NO" sz="1600" dirty="0" err="1">
                <a:solidFill>
                  <a:srgbClr val="EDF4FA"/>
                </a:solidFill>
                <a:latin typeface="Calibri" pitchFamily="34" charset="0"/>
                <a:ea typeface="Calibri" pitchFamily="34" charset="-122"/>
                <a:cs typeface="Calibri" pitchFamily="34" charset="-120"/>
              </a:rPr>
              <a:t>developments</a:t>
            </a:r>
            <a:r>
              <a:rPr lang="nb-NO" sz="1600" dirty="0">
                <a:solidFill>
                  <a:srgbClr val="EDF4FA"/>
                </a:solidFill>
                <a:latin typeface="Calibri" pitchFamily="34" charset="0"/>
                <a:ea typeface="Calibri" pitchFamily="34" charset="-122"/>
                <a:cs typeface="Calibri" pitchFamily="34" charset="-120"/>
              </a:rPr>
              <a:t> and a </a:t>
            </a:r>
            <a:r>
              <a:rPr lang="nb-NO" sz="1600" dirty="0" err="1">
                <a:solidFill>
                  <a:srgbClr val="EDF4FA"/>
                </a:solidFill>
                <a:latin typeface="Calibri" pitchFamily="34" charset="0"/>
                <a:ea typeface="Calibri" pitchFamily="34" charset="-122"/>
                <a:cs typeface="Calibri" pitchFamily="34" charset="-120"/>
              </a:rPr>
              <a:t>possibility</a:t>
            </a:r>
            <a:r>
              <a:rPr lang="nb-NO" sz="1600" dirty="0">
                <a:solidFill>
                  <a:srgbClr val="EDF4FA"/>
                </a:solidFill>
                <a:latin typeface="Calibri" pitchFamily="34" charset="0"/>
                <a:ea typeface="Calibri" pitchFamily="34" charset="-122"/>
                <a:cs typeface="Calibri" pitchFamily="34" charset="-120"/>
              </a:rPr>
              <a:t> to </a:t>
            </a:r>
            <a:r>
              <a:rPr lang="nb-NO" sz="1600" dirty="0" err="1">
                <a:solidFill>
                  <a:srgbClr val="EDF4FA"/>
                </a:solidFill>
                <a:latin typeface="Calibri" pitchFamily="34" charset="0"/>
                <a:ea typeface="Calibri" pitchFamily="34" charset="-122"/>
                <a:cs typeface="Calibri" pitchFamily="34" charset="-120"/>
              </a:rPr>
              <a:t>enter</a:t>
            </a:r>
            <a:r>
              <a:rPr lang="nb-NO" sz="1600" dirty="0">
                <a:solidFill>
                  <a:srgbClr val="EDF4FA"/>
                </a:solidFill>
                <a:latin typeface="Calibri" pitchFamily="34" charset="0"/>
                <a:ea typeface="Calibri" pitchFamily="34" charset="-122"/>
                <a:cs typeface="Calibri" pitchFamily="34" charset="-120"/>
              </a:rPr>
              <a:t> </a:t>
            </a:r>
            <a:r>
              <a:rPr lang="nb-NO" sz="1600" dirty="0" err="1">
                <a:solidFill>
                  <a:srgbClr val="EDF4FA"/>
                </a:solidFill>
                <a:latin typeface="Calibri" pitchFamily="34" charset="0"/>
                <a:ea typeface="Calibri" pitchFamily="34" charset="-122"/>
                <a:cs typeface="Calibri" pitchFamily="34" charset="-120"/>
              </a:rPr>
              <a:t>litigations</a:t>
            </a:r>
            <a:r>
              <a:rPr lang="nb-NO" sz="1600" dirty="0">
                <a:solidFill>
                  <a:srgbClr val="EDF4FA"/>
                </a:solidFill>
                <a:latin typeface="Calibri" pitchFamily="34" charset="0"/>
                <a:ea typeface="Calibri" pitchFamily="34" charset="-122"/>
                <a:cs typeface="Calibri" pitchFamily="34" charset="-120"/>
              </a:rPr>
              <a:t> as a </a:t>
            </a:r>
            <a:r>
              <a:rPr lang="nb-NO" sz="1600" dirty="0" err="1">
                <a:solidFill>
                  <a:srgbClr val="EDF4FA"/>
                </a:solidFill>
                <a:latin typeface="Calibri" pitchFamily="34" charset="0"/>
                <a:ea typeface="Calibri" pitchFamily="34" charset="-122"/>
                <a:cs typeface="Calibri" pitchFamily="34" charset="-120"/>
              </a:rPr>
              <a:t>landowner</a:t>
            </a:r>
            <a:r>
              <a:rPr lang="nb-NO" sz="1600" dirty="0">
                <a:solidFill>
                  <a:srgbClr val="EDF4FA"/>
                </a:solidFill>
                <a:latin typeface="Calibri" pitchFamily="34" charset="0"/>
                <a:ea typeface="Calibri" pitchFamily="34" charset="-122"/>
                <a:cs typeface="Calibri" pitchFamily="34" charset="-120"/>
              </a:rPr>
              <a:t> and </a:t>
            </a:r>
            <a:r>
              <a:rPr lang="nb-NO" sz="1600" dirty="0" err="1">
                <a:solidFill>
                  <a:srgbClr val="EDF4FA"/>
                </a:solidFill>
                <a:latin typeface="Calibri" pitchFamily="34" charset="0"/>
                <a:ea typeface="Calibri" pitchFamily="34" charset="-122"/>
                <a:cs typeface="Calibri" pitchFamily="34" charset="-120"/>
              </a:rPr>
              <a:t>increase</a:t>
            </a:r>
            <a:r>
              <a:rPr lang="nb-NO" sz="1600" dirty="0">
                <a:solidFill>
                  <a:srgbClr val="EDF4FA"/>
                </a:solidFill>
                <a:latin typeface="Calibri" pitchFamily="34" charset="0"/>
                <a:ea typeface="Calibri" pitchFamily="34" charset="-122"/>
                <a:cs typeface="Calibri" pitchFamily="34" charset="-120"/>
              </a:rPr>
              <a:t> </a:t>
            </a:r>
            <a:r>
              <a:rPr lang="nb-NO" sz="1600" dirty="0" err="1">
                <a:solidFill>
                  <a:srgbClr val="EDF4FA"/>
                </a:solidFill>
                <a:latin typeface="Calibri" pitchFamily="34" charset="0"/>
                <a:ea typeface="Calibri" pitchFamily="34" charset="-122"/>
                <a:cs typeface="Calibri" pitchFamily="34" charset="-120"/>
              </a:rPr>
              <a:t>its</a:t>
            </a:r>
            <a:r>
              <a:rPr lang="nb-NO" sz="1600" dirty="0">
                <a:solidFill>
                  <a:srgbClr val="EDF4FA"/>
                </a:solidFill>
                <a:latin typeface="Calibri" pitchFamily="34" charset="0"/>
                <a:ea typeface="Calibri" pitchFamily="34" charset="-122"/>
                <a:cs typeface="Calibri" pitchFamily="34" charset="-120"/>
              </a:rPr>
              <a:t> </a:t>
            </a:r>
            <a:r>
              <a:rPr lang="nb-NO" sz="1600" dirty="0" err="1">
                <a:solidFill>
                  <a:srgbClr val="EDF4FA"/>
                </a:solidFill>
                <a:latin typeface="Calibri" pitchFamily="34" charset="0"/>
                <a:ea typeface="Calibri" pitchFamily="34" charset="-122"/>
                <a:cs typeface="Calibri" pitchFamily="34" charset="-120"/>
              </a:rPr>
              <a:t>impacts</a:t>
            </a:r>
            <a:r>
              <a:rPr lang="nb-NO" sz="1600" dirty="0">
                <a:solidFill>
                  <a:srgbClr val="EDF4FA"/>
                </a:solidFill>
                <a:latin typeface="Calibri" pitchFamily="34" charset="0"/>
                <a:ea typeface="Calibri" pitchFamily="34" charset="-122"/>
                <a:cs typeface="Calibri" pitchFamily="34" charset="-120"/>
              </a:rPr>
              <a:t>,</a:t>
            </a:r>
            <a:r>
              <a:rPr lang="en-US" sz="1600" dirty="0">
                <a:solidFill>
                  <a:srgbClr val="EDF4FA"/>
                </a:solidFill>
                <a:ea typeface="Calibri"/>
                <a:cs typeface="Calibri"/>
              </a:rPr>
              <a:t> potential long-term stewards where mandate, governance and legal structure fit.</a:t>
            </a:r>
            <a:endParaRPr lang="nb-NO" sz="1600" dirty="0">
              <a:solidFill>
                <a:srgbClr val="EDF4FA"/>
              </a:solidFill>
              <a:latin typeface="Calibri" pitchFamily="34" charset="0"/>
              <a:ea typeface="Calibri" pitchFamily="34" charset="-122"/>
              <a:cs typeface="Calibri" pitchFamily="34" charset="-120"/>
            </a:endParaRPr>
          </a:p>
          <a:p>
            <a:pPr marL="285750" indent="-285750">
              <a:lnSpc>
                <a:spcPct val="150000"/>
              </a:lnSpc>
              <a:buFont typeface="Arial" panose="020B0604020202020204" pitchFamily="34" charset="0"/>
              <a:buChar char="•"/>
            </a:pPr>
            <a:r>
              <a:rPr lang="nb-NO" sz="1600" b="1" dirty="0">
                <a:solidFill>
                  <a:srgbClr val="EDF4FA"/>
                </a:solidFill>
                <a:latin typeface="Calibri" pitchFamily="34" charset="0"/>
                <a:ea typeface="Calibri" pitchFamily="34" charset="-122"/>
                <a:cs typeface="Calibri" pitchFamily="34" charset="-120"/>
              </a:rPr>
              <a:t>Investment Companies and </a:t>
            </a:r>
            <a:r>
              <a:rPr lang="nb-NO" sz="1600" b="1" dirty="0" err="1">
                <a:solidFill>
                  <a:srgbClr val="EDF4FA"/>
                </a:solidFill>
                <a:latin typeface="Calibri" pitchFamily="34" charset="0"/>
                <a:ea typeface="Calibri" pitchFamily="34" charset="-122"/>
                <a:cs typeface="Calibri" pitchFamily="34" charset="-120"/>
              </a:rPr>
              <a:t>other</a:t>
            </a:r>
            <a:r>
              <a:rPr lang="nb-NO" sz="1600" b="1" dirty="0">
                <a:solidFill>
                  <a:srgbClr val="EDF4FA"/>
                </a:solidFill>
                <a:latin typeface="Calibri" pitchFamily="34" charset="0"/>
                <a:ea typeface="Calibri" pitchFamily="34" charset="-122"/>
                <a:cs typeface="Calibri" pitchFamily="34" charset="-120"/>
              </a:rPr>
              <a:t> </a:t>
            </a:r>
            <a:r>
              <a:rPr lang="nb-NO" sz="1600" b="1" dirty="0" err="1">
                <a:solidFill>
                  <a:srgbClr val="EDF4FA"/>
                </a:solidFill>
                <a:latin typeface="Calibri" pitchFamily="34" charset="0"/>
                <a:ea typeface="Calibri" pitchFamily="34" charset="-122"/>
                <a:cs typeface="Calibri" pitchFamily="34" charset="-120"/>
              </a:rPr>
              <a:t>buyers</a:t>
            </a:r>
            <a:r>
              <a:rPr lang="nb-NO" sz="1600" b="1" dirty="0">
                <a:solidFill>
                  <a:srgbClr val="EDF4FA"/>
                </a:solidFill>
                <a:latin typeface="Calibri" pitchFamily="34" charset="0"/>
                <a:ea typeface="Calibri" pitchFamily="34" charset="-122"/>
                <a:cs typeface="Calibri" pitchFamily="34" charset="-120"/>
              </a:rPr>
              <a:t> </a:t>
            </a:r>
            <a:r>
              <a:rPr lang="nb-NO" sz="1600" dirty="0">
                <a:solidFill>
                  <a:schemeClr val="bg1"/>
                </a:solidFill>
              </a:rPr>
              <a:t>– </a:t>
            </a:r>
            <a:r>
              <a:rPr lang="nb-NO" sz="1600" dirty="0" err="1">
                <a:solidFill>
                  <a:schemeClr val="bg1"/>
                </a:solidFill>
              </a:rPr>
              <a:t>acquiring</a:t>
            </a:r>
            <a:r>
              <a:rPr lang="nb-NO" sz="1600" dirty="0">
                <a:solidFill>
                  <a:schemeClr val="bg1"/>
                </a:solidFill>
              </a:rPr>
              <a:t> a rare and </a:t>
            </a:r>
            <a:r>
              <a:rPr lang="nb-NO" sz="1600" dirty="0" err="1">
                <a:solidFill>
                  <a:schemeClr val="bg1"/>
                </a:solidFill>
              </a:rPr>
              <a:t>significant</a:t>
            </a:r>
            <a:r>
              <a:rPr lang="nb-NO" sz="1600" dirty="0">
                <a:solidFill>
                  <a:schemeClr val="bg1"/>
                </a:solidFill>
              </a:rPr>
              <a:t> </a:t>
            </a:r>
            <a:r>
              <a:rPr lang="nb-NO" sz="1600" dirty="0" err="1">
                <a:solidFill>
                  <a:schemeClr val="bg1"/>
                </a:solidFill>
              </a:rPr>
              <a:t>asset</a:t>
            </a:r>
            <a:r>
              <a:rPr lang="nb-NO" sz="1600" dirty="0">
                <a:solidFill>
                  <a:schemeClr val="bg1"/>
                </a:solidFill>
              </a:rPr>
              <a:t> </a:t>
            </a:r>
            <a:r>
              <a:rPr lang="nb-NO" sz="1600" dirty="0" err="1">
                <a:solidFill>
                  <a:schemeClr val="bg1"/>
                </a:solidFill>
              </a:rPr>
              <a:t>with</a:t>
            </a:r>
            <a:r>
              <a:rPr lang="nb-NO" sz="1600" dirty="0">
                <a:solidFill>
                  <a:schemeClr val="bg1"/>
                </a:solidFill>
              </a:rPr>
              <a:t> long-term </a:t>
            </a:r>
            <a:r>
              <a:rPr lang="nb-NO" sz="1600" dirty="0" err="1">
                <a:solidFill>
                  <a:schemeClr val="bg1"/>
                </a:solidFill>
              </a:rPr>
              <a:t>value</a:t>
            </a:r>
            <a:r>
              <a:rPr lang="nb-NO" sz="1600" dirty="0">
                <a:solidFill>
                  <a:schemeClr val="bg1"/>
                </a:solidFill>
              </a:rPr>
              <a:t>, </a:t>
            </a:r>
            <a:r>
              <a:rPr lang="nb-NO" sz="1600" dirty="0" err="1">
                <a:solidFill>
                  <a:schemeClr val="bg1"/>
                </a:solidFill>
              </a:rPr>
              <a:t>whether</a:t>
            </a:r>
            <a:r>
              <a:rPr lang="nb-NO" sz="1600" dirty="0">
                <a:solidFill>
                  <a:schemeClr val="bg1"/>
                </a:solidFill>
              </a:rPr>
              <a:t> for </a:t>
            </a:r>
            <a:r>
              <a:rPr lang="nb-NO" sz="1600" dirty="0" err="1">
                <a:solidFill>
                  <a:schemeClr val="bg1"/>
                </a:solidFill>
              </a:rPr>
              <a:t>conservation</a:t>
            </a:r>
            <a:r>
              <a:rPr lang="nb-NO" sz="1600" dirty="0">
                <a:solidFill>
                  <a:schemeClr val="bg1"/>
                </a:solidFill>
              </a:rPr>
              <a:t>, </a:t>
            </a:r>
            <a:r>
              <a:rPr lang="nb-NO" sz="1600" dirty="0" err="1">
                <a:solidFill>
                  <a:schemeClr val="bg1"/>
                </a:solidFill>
              </a:rPr>
              <a:t>sustainable</a:t>
            </a:r>
            <a:r>
              <a:rPr lang="nb-NO" sz="1600" dirty="0">
                <a:solidFill>
                  <a:schemeClr val="bg1"/>
                </a:solidFill>
              </a:rPr>
              <a:t> </a:t>
            </a:r>
            <a:r>
              <a:rPr lang="nb-NO" sz="1600" dirty="0" err="1">
                <a:solidFill>
                  <a:schemeClr val="bg1"/>
                </a:solidFill>
              </a:rPr>
              <a:t>use</a:t>
            </a:r>
            <a:r>
              <a:rPr lang="nb-NO" sz="1600" dirty="0">
                <a:solidFill>
                  <a:schemeClr val="bg1"/>
                </a:solidFill>
              </a:rPr>
              <a:t>, </a:t>
            </a:r>
            <a:r>
              <a:rPr lang="nb-NO" sz="1600" dirty="0" err="1">
                <a:solidFill>
                  <a:schemeClr val="bg1"/>
                </a:solidFill>
              </a:rPr>
              <a:t>strategic</a:t>
            </a:r>
            <a:r>
              <a:rPr lang="nb-NO" sz="1600" dirty="0">
                <a:solidFill>
                  <a:schemeClr val="bg1"/>
                </a:solidFill>
              </a:rPr>
              <a:t> </a:t>
            </a:r>
            <a:r>
              <a:rPr lang="nb-NO" sz="1600" dirty="0" err="1">
                <a:solidFill>
                  <a:schemeClr val="bg1"/>
                </a:solidFill>
              </a:rPr>
              <a:t>positioning</a:t>
            </a:r>
            <a:r>
              <a:rPr lang="nb-NO" sz="1600" dirty="0">
                <a:solidFill>
                  <a:schemeClr val="bg1"/>
                </a:solidFill>
              </a:rPr>
              <a:t> or </a:t>
            </a:r>
            <a:r>
              <a:rPr lang="nb-NO" sz="1600" dirty="0" err="1">
                <a:solidFill>
                  <a:schemeClr val="bg1"/>
                </a:solidFill>
              </a:rPr>
              <a:t>legacy</a:t>
            </a:r>
            <a:r>
              <a:rPr lang="nb-NO" sz="1600" dirty="0">
                <a:solidFill>
                  <a:schemeClr val="bg1"/>
                </a:solidFill>
              </a:rPr>
              <a:t> purpose.</a:t>
            </a:r>
          </a:p>
          <a:p>
            <a:pPr marL="285750" indent="-285750">
              <a:lnSpc>
                <a:spcPct val="150000"/>
              </a:lnSpc>
              <a:buFont typeface="Arial" panose="020B0604020202020204" pitchFamily="34" charset="0"/>
              <a:buChar char="•"/>
            </a:pPr>
            <a:r>
              <a:rPr lang="en-US" sz="1600" b="1" dirty="0">
                <a:solidFill>
                  <a:schemeClr val="bg1"/>
                </a:solidFill>
              </a:rPr>
              <a:t>Public and expert partners </a:t>
            </a:r>
            <a:r>
              <a:rPr lang="en-US" sz="1600" dirty="0">
                <a:solidFill>
                  <a:schemeClr val="bg1"/>
                </a:solidFill>
              </a:rPr>
              <a:t>– </a:t>
            </a:r>
            <a:r>
              <a:rPr lang="en-US" sz="1600" dirty="0">
                <a:solidFill>
                  <a:srgbClr val="EDF4FA"/>
                </a:solidFill>
                <a:ea typeface="Calibri"/>
                <a:cs typeface="Calibri"/>
              </a:rPr>
              <a:t>authorities, conservation </a:t>
            </a:r>
            <a:r>
              <a:rPr lang="en-US" sz="1600" dirty="0" err="1">
                <a:solidFill>
                  <a:srgbClr val="EDF4FA"/>
                </a:solidFill>
                <a:ea typeface="Calibri"/>
                <a:cs typeface="Calibri"/>
              </a:rPr>
              <a:t>organisations</a:t>
            </a:r>
            <a:r>
              <a:rPr lang="en-US" sz="1600" dirty="0">
                <a:solidFill>
                  <a:srgbClr val="EDF4FA"/>
                </a:solidFill>
                <a:ea typeface="Calibri"/>
                <a:cs typeface="Calibri"/>
              </a:rPr>
              <a:t> and advisers supporting credible stewardship.</a:t>
            </a:r>
          </a:p>
          <a:p>
            <a:pPr marL="0" indent="0">
              <a:lnSpc>
                <a:spcPts val="2400"/>
              </a:lnSpc>
              <a:buNone/>
            </a:pPr>
            <a:endParaRPr lang="en-US" sz="1600" dirty="0">
              <a:solidFill>
                <a:srgbClr val="EDF4FA"/>
              </a:solidFill>
              <a:latin typeface="Calibri" pitchFamily="34" charset="0"/>
              <a:ea typeface="Calibri" pitchFamily="34" charset="-122"/>
              <a:cs typeface="Calibri" pitchFamily="34" charset="-120"/>
            </a:endParaRPr>
          </a:p>
          <a:p>
            <a:pPr marL="0" indent="0">
              <a:lnSpc>
                <a:spcPts val="2400"/>
              </a:lnSpc>
              <a:buNone/>
            </a:pPr>
            <a:endParaRPr lang="en-US" sz="1600" dirty="0">
              <a:solidFill>
                <a:srgbClr val="EDF4FA"/>
              </a:solidFill>
              <a:latin typeface="Calibri" pitchFamily="34" charset="0"/>
              <a:ea typeface="Calibri" pitchFamily="34" charset="-122"/>
              <a:cs typeface="Calibri" pitchFamily="34" charset="-120"/>
            </a:endParaRPr>
          </a:p>
          <a:p>
            <a:pPr marL="0" indent="0">
              <a:lnSpc>
                <a:spcPts val="2400"/>
              </a:lnSpc>
              <a:buNone/>
            </a:pPr>
            <a:endParaRPr lang="en-US" sz="1600" dirty="0">
              <a:solidFill>
                <a:srgbClr val="EDF4FA"/>
              </a:solidFill>
              <a:latin typeface="Calibri" pitchFamily="34" charset="0"/>
              <a:ea typeface="Calibri" pitchFamily="34" charset="-122"/>
              <a:cs typeface="Calibri" pitchFamily="34" charset="-120"/>
            </a:endParaRPr>
          </a:p>
          <a:p>
            <a:pPr marL="0" indent="0">
              <a:lnSpc>
                <a:spcPts val="2400"/>
              </a:lnSpc>
              <a:buNone/>
            </a:pPr>
            <a:endParaRPr lang="en-US" sz="1600" dirty="0"/>
          </a:p>
        </p:txBody>
      </p:sp>
      <p:sp>
        <p:nvSpPr>
          <p:cNvPr id="7" name="Page Number"/>
          <p:cNvSpPr/>
          <p:nvPr/>
        </p:nvSpPr>
        <p:spPr>
          <a:xfrm>
            <a:off x="11247120" y="6528816"/>
            <a:ext cx="411480" cy="237744"/>
          </a:xfrm>
          <a:prstGeom prst="rect">
            <a:avLst/>
          </a:prstGeom>
          <a:noFill/>
          <a:ln/>
        </p:spPr>
        <p:txBody>
          <a:bodyPr wrap="square" lIns="0" tIns="0" rIns="0" bIns="0" rtlCol="0" anchor="ctr"/>
          <a:lstStyle/>
          <a:p>
            <a:pPr marL="0" indent="0" algn="r">
              <a:buNone/>
            </a:pPr>
            <a:fld id="{99FA14B4-A579-406F-BE2D-6F23E428695C}" type="slidenum">
              <a:rPr lang="en-US" sz="900" dirty="0">
                <a:solidFill>
                  <a:srgbClr val="C8DCEC"/>
                </a:solidFill>
                <a:latin typeface="Calibri" pitchFamily="34" charset="0"/>
                <a:ea typeface="Calibri" pitchFamily="34" charset="-122"/>
                <a:cs typeface="Calibri" pitchFamily="34" charset="-120"/>
              </a:rPr>
              <a:t>7</a:t>
            </a:fld>
            <a:endParaRPr lang="en-US" sz="900" dirty="0"/>
          </a:p>
        </p:txBody>
      </p:sp>
    </p:spTree>
    <p:extLst>
      <p:ext uri="{BB962C8B-B14F-4D97-AF65-F5344CB8AC3E}">
        <p14:creationId xmlns:p14="http://schemas.microsoft.com/office/powerpoint/2010/main" val="2077932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777240"/>
          </a:xfrm>
          <a:prstGeom prst="rect">
            <a:avLst/>
          </a:prstGeom>
          <a:noFill/>
          <a:ln/>
        </p:spPr>
        <p:txBody>
          <a:bodyPr wrap="square" lIns="0" tIns="0" rIns="0" bIns="0" rtlCol="0" anchor="ctr"/>
          <a:lstStyle/>
          <a:p>
            <a:pPr marL="0" indent="0">
              <a:buNone/>
            </a:pPr>
            <a:r>
              <a:rPr lang="en-US" sz="3800" b="1" dirty="0">
                <a:solidFill>
                  <a:srgbClr val="0F2A43"/>
                </a:solidFill>
                <a:latin typeface="Cambria" pitchFamily="34" charset="0"/>
                <a:ea typeface="Cambria" pitchFamily="34" charset="-122"/>
                <a:cs typeface="Cambria" pitchFamily="34" charset="-120"/>
              </a:rPr>
              <a:t>Strategic Opportunity</a:t>
            </a:r>
            <a:endParaRPr lang="en-US" sz="3800" dirty="0"/>
          </a:p>
        </p:txBody>
      </p:sp>
      <p:sp>
        <p:nvSpPr>
          <p:cNvPr id="3" name="Text 1"/>
          <p:cNvSpPr/>
          <p:nvPr/>
        </p:nvSpPr>
        <p:spPr>
          <a:xfrm>
            <a:off x="566928" y="1325880"/>
            <a:ext cx="4434840" cy="1691640"/>
          </a:xfrm>
          <a:prstGeom prst="rect">
            <a:avLst/>
          </a:prstGeom>
          <a:noFill/>
          <a:ln/>
        </p:spPr>
        <p:txBody>
          <a:bodyPr wrap="square" lIns="0" tIns="0" rIns="0" bIns="0" rtlCol="0" anchor="ctr"/>
          <a:lstStyle/>
          <a:p>
            <a:pPr>
              <a:lnSpc>
                <a:spcPts val="1750"/>
              </a:lnSpc>
            </a:pPr>
            <a:r>
              <a:rPr lang="en-US" sz="1250" dirty="0">
                <a:solidFill>
                  <a:srgbClr val="22384A"/>
                </a:solidFill>
                <a:latin typeface="Calibri" pitchFamily="34" charset="0"/>
                <a:ea typeface="Calibri" pitchFamily="34" charset="-122"/>
                <a:cs typeface="Calibri" pitchFamily="34" charset="-120"/>
              </a:rPr>
              <a:t>By acquiring an ownership interest in the Company, the Investor may obtain the opportunity, subject to future agreements and applicable laws, to gradually assume full or partial responsibility for the Arctic Preservation Initiative and its long-term development for the environment</a:t>
            </a:r>
            <a:r>
              <a:rPr lang="en-US" sz="1200" dirty="0">
                <a:solidFill>
                  <a:srgbClr val="22384A"/>
                </a:solidFill>
                <a:latin typeface="Calibri" pitchFamily="34" charset="0"/>
                <a:ea typeface="Calibri" pitchFamily="34" charset="-122"/>
                <a:cs typeface="Calibri" pitchFamily="34" charset="-120"/>
              </a:rPr>
              <a:t>, in compliance with the Norwegian Security Act and the royal decree of 25 June 2024 according to the same. </a:t>
            </a:r>
            <a:endParaRPr lang="en-US" sz="1250" dirty="0"/>
          </a:p>
        </p:txBody>
      </p:sp>
      <p:sp>
        <p:nvSpPr>
          <p:cNvPr id="4" name="Text 2"/>
          <p:cNvSpPr/>
          <p:nvPr/>
        </p:nvSpPr>
        <p:spPr>
          <a:xfrm>
            <a:off x="566928" y="3108960"/>
            <a:ext cx="4434840" cy="1280160"/>
          </a:xfrm>
          <a:prstGeom prst="rect">
            <a:avLst/>
          </a:prstGeom>
          <a:noFill/>
          <a:ln/>
        </p:spPr>
        <p:txBody>
          <a:bodyPr wrap="square" lIns="0" tIns="0" rIns="0" bIns="0" rtlCol="0" anchor="ctr"/>
          <a:lstStyle/>
          <a:p>
            <a:pPr marL="0" indent="0">
              <a:lnSpc>
                <a:spcPts val="1750"/>
              </a:lnSpc>
              <a:buNone/>
            </a:pPr>
            <a:r>
              <a:rPr lang="en-US" sz="1250" dirty="0">
                <a:solidFill>
                  <a:srgbClr val="22384A"/>
                </a:solidFill>
                <a:latin typeface="Calibri" pitchFamily="34" charset="0"/>
                <a:ea typeface="Calibri" pitchFamily="34" charset="-122"/>
                <a:cs typeface="Calibri" pitchFamily="34" charset="-120"/>
              </a:rPr>
              <a:t>This includes the opportunity to establish, manage or support an independent foundation dedicated to protecting the Arctic environment and other environmentally significant regions around the world.</a:t>
            </a:r>
            <a:endParaRPr lang="en-US" sz="1250" dirty="0"/>
          </a:p>
        </p:txBody>
      </p:sp>
      <p:pic>
        <p:nvPicPr>
          <p:cNvPr id="5" name="Image 0" descr="assets/r_image3.png"/>
          <p:cNvPicPr>
            <a:picLocks noChangeAspect="1"/>
          </p:cNvPicPr>
          <p:nvPr/>
        </p:nvPicPr>
        <p:blipFill>
          <a:blip r:embed="rId3"/>
          <a:stretch>
            <a:fillRect/>
          </a:stretch>
        </p:blipFill>
        <p:spPr>
          <a:xfrm>
            <a:off x="566928" y="4572000"/>
            <a:ext cx="4434840" cy="1581912"/>
          </a:xfrm>
          <a:prstGeom prst="rect">
            <a:avLst/>
          </a:prstGeom>
        </p:spPr>
      </p:pic>
      <p:sp>
        <p:nvSpPr>
          <p:cNvPr id="6" name="Text 3"/>
          <p:cNvSpPr/>
          <p:nvPr/>
        </p:nvSpPr>
        <p:spPr>
          <a:xfrm>
            <a:off x="5440680" y="1280160"/>
            <a:ext cx="6217920" cy="347472"/>
          </a:xfrm>
          <a:prstGeom prst="rect">
            <a:avLst/>
          </a:prstGeom>
          <a:noFill/>
          <a:ln/>
        </p:spPr>
        <p:txBody>
          <a:bodyPr wrap="square" lIns="0" tIns="0" rIns="0" bIns="0" rtlCol="0" anchor="ctr"/>
          <a:lstStyle/>
          <a:p>
            <a:pPr marL="0" indent="0">
              <a:buNone/>
            </a:pPr>
            <a:r>
              <a:rPr lang="en-US" sz="1400" b="1">
                <a:solidFill>
                  <a:srgbClr val="0F2A43"/>
                </a:solidFill>
                <a:latin typeface="Calibri" pitchFamily="34" charset="0"/>
                <a:ea typeface="Calibri" pitchFamily="34" charset="-122"/>
                <a:cs typeface="Calibri" pitchFamily="34" charset="-120"/>
              </a:rPr>
              <a:t>The wider initiative may include:</a:t>
            </a:r>
            <a:endParaRPr lang="en-US" sz="1400" dirty="0"/>
          </a:p>
        </p:txBody>
      </p:sp>
      <p:sp>
        <p:nvSpPr>
          <p:cNvPr id="7" name="Shape 4"/>
          <p:cNvSpPr/>
          <p:nvPr/>
        </p:nvSpPr>
        <p:spPr>
          <a:xfrm>
            <a:off x="5440680" y="1755648"/>
            <a:ext cx="384048" cy="384048"/>
          </a:xfrm>
          <a:prstGeom prst="ellipse">
            <a:avLst/>
          </a:prstGeom>
          <a:solidFill>
            <a:srgbClr val="2E7EA6"/>
          </a:solidFill>
          <a:ln/>
        </p:spPr>
        <p:txBody>
          <a:bodyPr/>
          <a:lstStyle/>
          <a:p>
            <a:endParaRPr lang="nb-NO"/>
          </a:p>
        </p:txBody>
      </p:sp>
      <p:pic>
        <p:nvPicPr>
          <p:cNvPr id="8" name="Image 1" descr="assets/icon_leaf.png"/>
          <p:cNvPicPr>
            <a:picLocks noChangeAspect="1"/>
          </p:cNvPicPr>
          <p:nvPr/>
        </p:nvPicPr>
        <p:blipFill>
          <a:blip r:embed="rId4"/>
          <a:stretch>
            <a:fillRect/>
          </a:stretch>
        </p:blipFill>
        <p:spPr>
          <a:xfrm>
            <a:off x="5544373" y="1859341"/>
            <a:ext cx="176662" cy="176662"/>
          </a:xfrm>
          <a:prstGeom prst="rect">
            <a:avLst/>
          </a:prstGeom>
        </p:spPr>
      </p:pic>
      <p:sp>
        <p:nvSpPr>
          <p:cNvPr id="9" name="Text 5"/>
          <p:cNvSpPr/>
          <p:nvPr/>
        </p:nvSpPr>
        <p:spPr>
          <a:xfrm>
            <a:off x="6044184" y="3273491"/>
            <a:ext cx="5760720" cy="402336"/>
          </a:xfrm>
          <a:prstGeom prst="rect">
            <a:avLst/>
          </a:prstGeom>
          <a:noFill/>
          <a:ln/>
        </p:spPr>
        <p:txBody>
          <a:bodyPr wrap="square" lIns="0" tIns="0" rIns="0" bIns="0" rtlCol="0" anchor="ctr"/>
          <a:lstStyle/>
          <a:p>
            <a:pPr marL="0" indent="0">
              <a:lnSpc>
                <a:spcPts val="1536"/>
              </a:lnSpc>
              <a:buNone/>
            </a:pPr>
            <a:endParaRPr lang="en-US" sz="1200">
              <a:solidFill>
                <a:srgbClr val="22384A"/>
              </a:solidFill>
              <a:latin typeface="Calibri" pitchFamily="34" charset="0"/>
              <a:ea typeface="Calibri" pitchFamily="34" charset="-122"/>
              <a:cs typeface="Calibri" pitchFamily="34" charset="-120"/>
            </a:endParaRPr>
          </a:p>
          <a:p>
            <a:pPr marL="0" indent="0">
              <a:lnSpc>
                <a:spcPts val="1536"/>
              </a:lnSpc>
              <a:buNone/>
            </a:pPr>
            <a:endParaRPr lang="en-US" sz="1200">
              <a:solidFill>
                <a:srgbClr val="22384A"/>
              </a:solidFill>
              <a:latin typeface="Calibri" pitchFamily="34" charset="0"/>
              <a:ea typeface="Calibri" pitchFamily="34" charset="-122"/>
              <a:cs typeface="Calibri" pitchFamily="34" charset="-120"/>
            </a:endParaRPr>
          </a:p>
          <a:p>
            <a:pPr marL="0" indent="0">
              <a:lnSpc>
                <a:spcPts val="1536"/>
              </a:lnSpc>
              <a:buNone/>
            </a:pPr>
            <a:r>
              <a:rPr lang="en-US" sz="1200">
                <a:solidFill>
                  <a:srgbClr val="22384A"/>
                </a:solidFill>
                <a:latin typeface="Calibri" pitchFamily="34" charset="0"/>
                <a:ea typeface="Calibri" pitchFamily="34" charset="-122"/>
                <a:cs typeface="Calibri" pitchFamily="34" charset="-120"/>
              </a:rPr>
              <a:t>Invest separately in qualifying nature-based solutions, carbon projects and biodiversity initiatives.</a:t>
            </a:r>
            <a:endParaRPr lang="en-US" sz="1200" dirty="0"/>
          </a:p>
        </p:txBody>
      </p:sp>
      <p:sp>
        <p:nvSpPr>
          <p:cNvPr id="10" name="Shape 6"/>
          <p:cNvSpPr/>
          <p:nvPr/>
        </p:nvSpPr>
        <p:spPr>
          <a:xfrm>
            <a:off x="5440680" y="2322576"/>
            <a:ext cx="384048" cy="384048"/>
          </a:xfrm>
          <a:prstGeom prst="ellipse">
            <a:avLst/>
          </a:prstGeom>
          <a:solidFill>
            <a:srgbClr val="2E7EA6"/>
          </a:solidFill>
          <a:ln/>
        </p:spPr>
        <p:txBody>
          <a:bodyPr/>
          <a:lstStyle/>
          <a:p>
            <a:endParaRPr lang="nb-NO"/>
          </a:p>
        </p:txBody>
      </p:sp>
      <p:pic>
        <p:nvPicPr>
          <p:cNvPr id="11" name="Image 2" descr="assets/icon_heart.png"/>
          <p:cNvPicPr>
            <a:picLocks noChangeAspect="1"/>
          </p:cNvPicPr>
          <p:nvPr/>
        </p:nvPicPr>
        <p:blipFill>
          <a:blip r:embed="rId5"/>
          <a:stretch>
            <a:fillRect/>
          </a:stretch>
        </p:blipFill>
        <p:spPr>
          <a:xfrm>
            <a:off x="5544373" y="2426269"/>
            <a:ext cx="176662" cy="176662"/>
          </a:xfrm>
          <a:prstGeom prst="rect">
            <a:avLst/>
          </a:prstGeom>
        </p:spPr>
      </p:pic>
      <p:sp>
        <p:nvSpPr>
          <p:cNvPr id="12" name="Text 7"/>
          <p:cNvSpPr/>
          <p:nvPr/>
        </p:nvSpPr>
        <p:spPr>
          <a:xfrm>
            <a:off x="6044184" y="2313432"/>
            <a:ext cx="5760720" cy="402336"/>
          </a:xfrm>
          <a:prstGeom prst="rect">
            <a:avLst/>
          </a:prstGeom>
          <a:noFill/>
          <a:ln/>
        </p:spPr>
        <p:txBody>
          <a:bodyPr wrap="square" lIns="0" tIns="0" rIns="0" bIns="0" rtlCol="0" anchor="ctr"/>
          <a:lstStyle/>
          <a:p>
            <a:pPr marL="0" indent="0">
              <a:lnSpc>
                <a:spcPts val="1536"/>
              </a:lnSpc>
              <a:buNone/>
            </a:pPr>
            <a:r>
              <a:rPr lang="en-US" sz="1200">
                <a:solidFill>
                  <a:srgbClr val="22384A"/>
                </a:solidFill>
                <a:latin typeface="Calibri" pitchFamily="34" charset="0"/>
                <a:ea typeface="Calibri" pitchFamily="34" charset="-122"/>
                <a:cs typeface="Calibri" pitchFamily="34" charset="-120"/>
              </a:rPr>
              <a:t>Engage selected co-investors, philanthropic partners, family offices and foundations.</a:t>
            </a:r>
            <a:endParaRPr lang="en-US" sz="1200" dirty="0"/>
          </a:p>
        </p:txBody>
      </p:sp>
      <p:sp>
        <p:nvSpPr>
          <p:cNvPr id="13" name="Shape 8"/>
          <p:cNvSpPr/>
          <p:nvPr/>
        </p:nvSpPr>
        <p:spPr>
          <a:xfrm>
            <a:off x="5440680" y="2889504"/>
            <a:ext cx="384048" cy="384048"/>
          </a:xfrm>
          <a:prstGeom prst="ellipse">
            <a:avLst/>
          </a:prstGeom>
          <a:solidFill>
            <a:srgbClr val="2E7EA6"/>
          </a:solidFill>
          <a:ln/>
        </p:spPr>
        <p:txBody>
          <a:bodyPr/>
          <a:lstStyle/>
          <a:p>
            <a:endParaRPr lang="nb-NO"/>
          </a:p>
        </p:txBody>
      </p:sp>
      <p:pic>
        <p:nvPicPr>
          <p:cNvPr id="14" name="Image 3" descr="assets/icon_handshake.png"/>
          <p:cNvPicPr>
            <a:picLocks noChangeAspect="1"/>
          </p:cNvPicPr>
          <p:nvPr/>
        </p:nvPicPr>
        <p:blipFill>
          <a:blip r:embed="rId6"/>
          <a:stretch>
            <a:fillRect/>
          </a:stretch>
        </p:blipFill>
        <p:spPr>
          <a:xfrm>
            <a:off x="5544373" y="2993197"/>
            <a:ext cx="176662" cy="176662"/>
          </a:xfrm>
          <a:prstGeom prst="rect">
            <a:avLst/>
          </a:prstGeom>
        </p:spPr>
      </p:pic>
      <p:sp>
        <p:nvSpPr>
          <p:cNvPr id="15" name="Text 9"/>
          <p:cNvSpPr/>
          <p:nvPr/>
        </p:nvSpPr>
        <p:spPr>
          <a:xfrm>
            <a:off x="6044184" y="2715768"/>
            <a:ext cx="5760720" cy="566928"/>
          </a:xfrm>
          <a:prstGeom prst="rect">
            <a:avLst/>
          </a:prstGeom>
          <a:noFill/>
          <a:ln/>
        </p:spPr>
        <p:txBody>
          <a:bodyPr wrap="square" lIns="0" tIns="0" rIns="0" bIns="0" rtlCol="0" anchor="ctr"/>
          <a:lstStyle/>
          <a:p>
            <a:pPr marL="0" indent="0">
              <a:lnSpc>
                <a:spcPts val="1536"/>
              </a:lnSpc>
              <a:buNone/>
            </a:pPr>
            <a:r>
              <a:rPr lang="en-US" sz="1200">
                <a:solidFill>
                  <a:srgbClr val="22384A"/>
                </a:solidFill>
                <a:latin typeface="Calibri" pitchFamily="34" charset="0"/>
                <a:ea typeface="Calibri" pitchFamily="34" charset="-122"/>
                <a:cs typeface="Calibri" pitchFamily="34" charset="-120"/>
              </a:rPr>
              <a:t>Build partnerships with scientific institutions and environmental organisations.</a:t>
            </a:r>
            <a:endParaRPr lang="en-US" sz="1200" dirty="0"/>
          </a:p>
        </p:txBody>
      </p:sp>
      <p:sp>
        <p:nvSpPr>
          <p:cNvPr id="16" name="Shape 10"/>
          <p:cNvSpPr/>
          <p:nvPr/>
        </p:nvSpPr>
        <p:spPr>
          <a:xfrm>
            <a:off x="5440680" y="3456432"/>
            <a:ext cx="384048" cy="384048"/>
          </a:xfrm>
          <a:prstGeom prst="ellipse">
            <a:avLst/>
          </a:prstGeom>
          <a:solidFill>
            <a:srgbClr val="2E7EA6"/>
          </a:solidFill>
          <a:ln/>
        </p:spPr>
        <p:txBody>
          <a:bodyPr/>
          <a:lstStyle/>
          <a:p>
            <a:endParaRPr lang="nb-NO"/>
          </a:p>
        </p:txBody>
      </p:sp>
      <p:pic>
        <p:nvPicPr>
          <p:cNvPr id="17" name="Image 4" descr="assets/icon_contract.png"/>
          <p:cNvPicPr>
            <a:picLocks noChangeAspect="1"/>
          </p:cNvPicPr>
          <p:nvPr/>
        </p:nvPicPr>
        <p:blipFill>
          <a:blip r:embed="rId7"/>
          <a:stretch>
            <a:fillRect/>
          </a:stretch>
        </p:blipFill>
        <p:spPr>
          <a:xfrm>
            <a:off x="5477317" y="3669792"/>
            <a:ext cx="176662" cy="176662"/>
          </a:xfrm>
          <a:prstGeom prst="rect">
            <a:avLst/>
          </a:prstGeom>
        </p:spPr>
      </p:pic>
      <p:sp>
        <p:nvSpPr>
          <p:cNvPr id="18" name="Text 11"/>
          <p:cNvSpPr/>
          <p:nvPr/>
        </p:nvSpPr>
        <p:spPr>
          <a:xfrm>
            <a:off x="6044184" y="1792193"/>
            <a:ext cx="5760720" cy="228600"/>
          </a:xfrm>
          <a:prstGeom prst="rect">
            <a:avLst/>
          </a:prstGeom>
          <a:noFill/>
          <a:ln/>
        </p:spPr>
        <p:txBody>
          <a:bodyPr wrap="square" lIns="0" tIns="0" rIns="0" bIns="0" rtlCol="0" anchor="ctr"/>
          <a:lstStyle/>
          <a:p>
            <a:pPr marL="0" indent="0">
              <a:lnSpc>
                <a:spcPts val="1536"/>
              </a:lnSpc>
              <a:buNone/>
            </a:pPr>
            <a:r>
              <a:rPr lang="en-US" sz="1200">
                <a:solidFill>
                  <a:srgbClr val="22384A"/>
                </a:solidFill>
                <a:latin typeface="Calibri" pitchFamily="34" charset="0"/>
                <a:ea typeface="Calibri" pitchFamily="34" charset="-122"/>
                <a:cs typeface="Calibri" pitchFamily="34" charset="-120"/>
              </a:rPr>
              <a:t>Keep Søre Fagerfjord intact and protected as the cornerstone of the Initiative.</a:t>
            </a:r>
            <a:endParaRPr lang="en-US" sz="1200" dirty="0"/>
          </a:p>
        </p:txBody>
      </p:sp>
      <p:sp>
        <p:nvSpPr>
          <p:cNvPr id="19" name="Shape 12"/>
          <p:cNvSpPr/>
          <p:nvPr/>
        </p:nvSpPr>
        <p:spPr>
          <a:xfrm>
            <a:off x="5440680" y="4370832"/>
            <a:ext cx="384048" cy="384048"/>
          </a:xfrm>
          <a:prstGeom prst="ellipse">
            <a:avLst/>
          </a:prstGeom>
          <a:solidFill>
            <a:srgbClr val="2E7EA6"/>
          </a:solidFill>
          <a:ln/>
        </p:spPr>
        <p:txBody>
          <a:bodyPr/>
          <a:lstStyle/>
          <a:p>
            <a:endParaRPr lang="nb-NO"/>
          </a:p>
        </p:txBody>
      </p:sp>
      <p:pic>
        <p:nvPicPr>
          <p:cNvPr id="20" name="Image 5" descr="assets/icon_binoculars.png"/>
          <p:cNvPicPr>
            <a:picLocks noChangeAspect="1"/>
          </p:cNvPicPr>
          <p:nvPr/>
        </p:nvPicPr>
        <p:blipFill>
          <a:blip r:embed="rId8"/>
          <a:stretch>
            <a:fillRect/>
          </a:stretch>
        </p:blipFill>
        <p:spPr>
          <a:xfrm>
            <a:off x="5544373" y="4474525"/>
            <a:ext cx="176662" cy="176662"/>
          </a:xfrm>
          <a:prstGeom prst="rect">
            <a:avLst/>
          </a:prstGeom>
        </p:spPr>
      </p:pic>
      <p:sp>
        <p:nvSpPr>
          <p:cNvPr id="21" name="Text 13"/>
          <p:cNvSpPr/>
          <p:nvPr/>
        </p:nvSpPr>
        <p:spPr>
          <a:xfrm>
            <a:off x="6044184" y="4361688"/>
            <a:ext cx="5760720" cy="402336"/>
          </a:xfrm>
          <a:prstGeom prst="rect">
            <a:avLst/>
          </a:prstGeom>
          <a:noFill/>
          <a:ln/>
        </p:spPr>
        <p:txBody>
          <a:bodyPr wrap="square" lIns="0" tIns="0" rIns="0" bIns="0" rtlCol="0" anchor="ctr"/>
          <a:lstStyle/>
          <a:p>
            <a:pPr marL="0" indent="0">
              <a:lnSpc>
                <a:spcPts val="1536"/>
              </a:lnSpc>
              <a:buNone/>
            </a:pPr>
            <a:r>
              <a:rPr lang="en-US" sz="1200">
                <a:solidFill>
                  <a:srgbClr val="22384A"/>
                </a:solidFill>
                <a:latin typeface="Calibri" pitchFamily="34" charset="0"/>
                <a:ea typeface="Calibri" pitchFamily="34" charset="-122"/>
                <a:cs typeface="Calibri" pitchFamily="34" charset="-120"/>
              </a:rPr>
              <a:t>Support conservation, biodiversity protection and scientific research throughout the Arctic.</a:t>
            </a:r>
            <a:endParaRPr lang="en-US" sz="1200" dirty="0"/>
          </a:p>
        </p:txBody>
      </p:sp>
      <p:sp>
        <p:nvSpPr>
          <p:cNvPr id="22" name="Shape 14"/>
          <p:cNvSpPr/>
          <p:nvPr/>
        </p:nvSpPr>
        <p:spPr>
          <a:xfrm>
            <a:off x="5440680" y="4937760"/>
            <a:ext cx="384048" cy="384048"/>
          </a:xfrm>
          <a:prstGeom prst="ellipse">
            <a:avLst/>
          </a:prstGeom>
          <a:solidFill>
            <a:srgbClr val="2E7EA6"/>
          </a:solidFill>
          <a:ln/>
        </p:spPr>
        <p:txBody>
          <a:bodyPr/>
          <a:lstStyle/>
          <a:p>
            <a:endParaRPr lang="nb-NO"/>
          </a:p>
        </p:txBody>
      </p:sp>
      <p:pic>
        <p:nvPicPr>
          <p:cNvPr id="23" name="Image 6" descr="assets/icon_chart.png"/>
          <p:cNvPicPr>
            <a:picLocks noChangeAspect="1"/>
          </p:cNvPicPr>
          <p:nvPr/>
        </p:nvPicPr>
        <p:blipFill>
          <a:blip r:embed="rId9"/>
          <a:stretch>
            <a:fillRect/>
          </a:stretch>
        </p:blipFill>
        <p:spPr>
          <a:xfrm>
            <a:off x="5544373" y="5041453"/>
            <a:ext cx="176662" cy="176662"/>
          </a:xfrm>
          <a:prstGeom prst="rect">
            <a:avLst/>
          </a:prstGeom>
        </p:spPr>
      </p:pic>
      <p:sp>
        <p:nvSpPr>
          <p:cNvPr id="24" name="Text 15"/>
          <p:cNvSpPr/>
          <p:nvPr/>
        </p:nvSpPr>
        <p:spPr>
          <a:xfrm>
            <a:off x="6044184" y="4846320"/>
            <a:ext cx="5760720" cy="566928"/>
          </a:xfrm>
          <a:prstGeom prst="rect">
            <a:avLst/>
          </a:prstGeom>
          <a:noFill/>
          <a:ln/>
        </p:spPr>
        <p:txBody>
          <a:bodyPr wrap="square" lIns="0" tIns="0" rIns="0" bIns="0" rtlCol="0" anchor="ctr"/>
          <a:lstStyle/>
          <a:p>
            <a:pPr marL="0" indent="0">
              <a:lnSpc>
                <a:spcPts val="1536"/>
              </a:lnSpc>
              <a:buNone/>
            </a:pPr>
            <a:r>
              <a:rPr lang="en-US" sz="1200">
                <a:solidFill>
                  <a:srgbClr val="22384A"/>
                </a:solidFill>
                <a:latin typeface="Calibri" pitchFamily="34" charset="0"/>
                <a:ea typeface="Calibri" pitchFamily="34" charset="-122"/>
                <a:cs typeface="Calibri" pitchFamily="34" charset="-120"/>
              </a:rPr>
              <a:t>Seek measurable environmental impact and, where appropriate, sustainable financial returns.</a:t>
            </a:r>
            <a:endParaRPr lang="en-US" sz="1200" dirty="0"/>
          </a:p>
        </p:txBody>
      </p:sp>
      <p:sp>
        <p:nvSpPr>
          <p:cNvPr id="25" name="Shape 16"/>
          <p:cNvSpPr/>
          <p:nvPr/>
        </p:nvSpPr>
        <p:spPr>
          <a:xfrm>
            <a:off x="5440680" y="5669280"/>
            <a:ext cx="384048" cy="384048"/>
          </a:xfrm>
          <a:prstGeom prst="ellipse">
            <a:avLst/>
          </a:prstGeom>
          <a:solidFill>
            <a:srgbClr val="2E7EA6"/>
          </a:solidFill>
          <a:ln/>
        </p:spPr>
        <p:txBody>
          <a:bodyPr/>
          <a:lstStyle/>
          <a:p>
            <a:endParaRPr lang="nb-NO"/>
          </a:p>
        </p:txBody>
      </p:sp>
      <p:pic>
        <p:nvPicPr>
          <p:cNvPr id="26" name="Image 7" descr="assets/icon_seedling.png"/>
          <p:cNvPicPr>
            <a:picLocks noChangeAspect="1"/>
          </p:cNvPicPr>
          <p:nvPr/>
        </p:nvPicPr>
        <p:blipFill>
          <a:blip r:embed="rId10"/>
          <a:stretch>
            <a:fillRect/>
          </a:stretch>
        </p:blipFill>
        <p:spPr>
          <a:xfrm>
            <a:off x="5544373" y="5772973"/>
            <a:ext cx="176662" cy="176662"/>
          </a:xfrm>
          <a:prstGeom prst="rect">
            <a:avLst/>
          </a:prstGeom>
        </p:spPr>
      </p:pic>
      <p:sp>
        <p:nvSpPr>
          <p:cNvPr id="27" name="Text 17"/>
          <p:cNvSpPr/>
          <p:nvPr/>
        </p:nvSpPr>
        <p:spPr>
          <a:xfrm>
            <a:off x="6044184" y="5577840"/>
            <a:ext cx="5760720" cy="566928"/>
          </a:xfrm>
          <a:prstGeom prst="rect">
            <a:avLst/>
          </a:prstGeom>
          <a:noFill/>
          <a:ln/>
        </p:spPr>
        <p:txBody>
          <a:bodyPr wrap="square" lIns="0" tIns="0" rIns="0" bIns="0" rtlCol="0" anchor="ctr"/>
          <a:lstStyle/>
          <a:p>
            <a:pPr marL="0" indent="0">
              <a:lnSpc>
                <a:spcPts val="1536"/>
              </a:lnSpc>
              <a:buNone/>
            </a:pPr>
            <a:r>
              <a:rPr lang="en-US" sz="1200">
                <a:solidFill>
                  <a:srgbClr val="22384A"/>
                </a:solidFill>
                <a:latin typeface="Calibri" pitchFamily="34" charset="0"/>
                <a:ea typeface="Calibri" pitchFamily="34" charset="-122"/>
                <a:cs typeface="Calibri" pitchFamily="34" charset="-120"/>
              </a:rPr>
              <a:t>Use philanthropic funding and a share of future proceeds to support Arctic climate initiatives.</a:t>
            </a:r>
            <a:endParaRPr lang="en-US" sz="1200" dirty="0"/>
          </a:p>
        </p:txBody>
      </p:sp>
      <p:sp>
        <p:nvSpPr>
          <p:cNvPr id="28" name="Text 18"/>
          <p:cNvSpPr/>
          <p:nvPr/>
        </p:nvSpPr>
        <p:spPr>
          <a:xfrm>
            <a:off x="548640" y="6528816"/>
            <a:ext cx="4114800" cy="237744"/>
          </a:xfrm>
          <a:prstGeom prst="rect">
            <a:avLst/>
          </a:prstGeom>
          <a:noFill/>
          <a:ln/>
        </p:spPr>
        <p:txBody>
          <a:bodyPr wrap="square" lIns="0" tIns="0" rIns="0" bIns="0" rtlCol="0" anchor="ctr"/>
          <a:lstStyle/>
          <a:p>
            <a:pPr marL="0" indent="0">
              <a:buNone/>
            </a:pPr>
            <a:r>
              <a:rPr lang="en-US" sz="900" kern="0" spc="100" dirty="0">
                <a:solidFill>
                  <a:srgbClr val="5B7285"/>
                </a:solidFill>
                <a:latin typeface="Calibri" pitchFamily="34" charset="0"/>
                <a:ea typeface="Calibri" pitchFamily="34" charset="-122"/>
                <a:cs typeface="Calibri" pitchFamily="34" charset="-120"/>
              </a:rPr>
              <a:t>The Arctic Preservation Initiative</a:t>
            </a:r>
            <a:endParaRPr lang="en-US" sz="900" dirty="0"/>
          </a:p>
        </p:txBody>
      </p:sp>
      <p:sp>
        <p:nvSpPr>
          <p:cNvPr id="29" name="Text 19"/>
          <p:cNvSpPr/>
          <p:nvPr/>
        </p:nvSpPr>
        <p:spPr>
          <a:xfrm>
            <a:off x="11247120" y="6528816"/>
            <a:ext cx="411480" cy="237744"/>
          </a:xfrm>
          <a:prstGeom prst="rect">
            <a:avLst/>
          </a:prstGeom>
          <a:noFill/>
          <a:ln/>
        </p:spPr>
        <p:txBody>
          <a:bodyPr wrap="square" lIns="0" tIns="0" rIns="0" bIns="0" rtlCol="0" anchor="ctr"/>
          <a:lstStyle/>
          <a:p>
            <a:pPr marL="0" indent="0" algn="r">
              <a:buNone/>
            </a:pPr>
            <a:fld id="{A96387DE-63AF-4348-8BA8-DAB194B46CD1}" type="slidenum">
              <a:rPr lang="en-US" sz="900" dirty="0">
                <a:solidFill>
                  <a:srgbClr val="5B7285"/>
                </a:solidFill>
                <a:latin typeface="Calibri" pitchFamily="34" charset="0"/>
                <a:ea typeface="Calibri" pitchFamily="34" charset="-122"/>
                <a:cs typeface="Calibri" pitchFamily="34" charset="-120"/>
              </a:rPr>
              <a:t>8</a:t>
            </a:fld>
            <a:endParaRPr lang="en-US" sz="900" dirty="0"/>
          </a:p>
        </p:txBody>
      </p:sp>
      <p:sp>
        <p:nvSpPr>
          <p:cNvPr id="30" name="Tokenisation Circle">
            <a:extLst>
              <a:ext uri="{FF2B5EF4-FFF2-40B4-BE49-F238E27FC236}">
                <a16:creationId xmlns:a16="http://schemas.microsoft.com/office/drawing/2014/main" id="{D2D66654-5639-F99C-A069-6F4A0795B55E}"/>
              </a:ext>
            </a:extLst>
          </p:cNvPr>
          <p:cNvSpPr/>
          <p:nvPr/>
        </p:nvSpPr>
        <p:spPr>
          <a:xfrm>
            <a:off x="5440680" y="3924300"/>
            <a:ext cx="384048" cy="384048"/>
          </a:xfrm>
          <a:prstGeom prst="ellipse">
            <a:avLst/>
          </a:prstGeom>
          <a:solidFill>
            <a:srgbClr val="2E7EA6"/>
          </a:solidFill>
          <a:ln/>
        </p:spPr>
        <p:txBody>
          <a:bodyPr/>
          <a:lstStyle/>
          <a:p>
            <a:endParaRPr lang="nb-NO"/>
          </a:p>
        </p:txBody>
      </p:sp>
      <p:pic>
        <p:nvPicPr>
          <p:cNvPr id="31" name="Tokenisation Icon" descr="assets/icon_chart.png">
            <a:extLst>
              <a:ext uri="{FF2B5EF4-FFF2-40B4-BE49-F238E27FC236}">
                <a16:creationId xmlns:a16="http://schemas.microsoft.com/office/drawing/2014/main" id="{B29DFFA7-60F2-57D2-B3CA-BC8FB2DC35DE}"/>
              </a:ext>
            </a:extLst>
          </p:cNvPr>
          <p:cNvPicPr>
            <a:picLocks noChangeAspect="1"/>
          </p:cNvPicPr>
          <p:nvPr/>
        </p:nvPicPr>
        <p:blipFill>
          <a:blip r:embed="rId9"/>
          <a:stretch>
            <a:fillRect/>
          </a:stretch>
        </p:blipFill>
        <p:spPr>
          <a:xfrm>
            <a:off x="5544820" y="4027170"/>
            <a:ext cx="176662" cy="176662"/>
          </a:xfrm>
          <a:prstGeom prst="rect">
            <a:avLst/>
          </a:prstGeom>
        </p:spPr>
      </p:pic>
      <p:sp>
        <p:nvSpPr>
          <p:cNvPr id="32" name="Tokenisation Text">
            <a:extLst>
              <a:ext uri="{FF2B5EF4-FFF2-40B4-BE49-F238E27FC236}">
                <a16:creationId xmlns:a16="http://schemas.microsoft.com/office/drawing/2014/main" id="{14B6065E-F26B-E5E0-7CF5-ED459D8BD54D}"/>
              </a:ext>
            </a:extLst>
          </p:cNvPr>
          <p:cNvSpPr/>
          <p:nvPr/>
        </p:nvSpPr>
        <p:spPr>
          <a:xfrm>
            <a:off x="6043930" y="3915410"/>
            <a:ext cx="5760720" cy="402336"/>
          </a:xfrm>
          <a:prstGeom prst="rect">
            <a:avLst/>
          </a:prstGeom>
          <a:noFill/>
          <a:ln/>
        </p:spPr>
        <p:txBody>
          <a:bodyPr wrap="square" lIns="0" tIns="0" rIns="0" bIns="0" rtlCol="0" anchor="ctr"/>
          <a:lstStyle/>
          <a:p>
            <a:pPr marL="0" indent="0">
              <a:lnSpc>
                <a:spcPts val="1536"/>
              </a:lnSpc>
              <a:buNone/>
            </a:pPr>
            <a:r>
              <a:rPr lang="en-US" sz="1200">
                <a:solidFill>
                  <a:srgbClr val="22384A"/>
                </a:solidFill>
                <a:latin typeface="Calibri" pitchFamily="34" charset="0"/>
                <a:ea typeface="Calibri" pitchFamily="34" charset="-122"/>
                <a:cs typeface="Calibri" pitchFamily="34" charset="-120"/>
              </a:rPr>
              <a:t>Explore tokenised investment in the wider platform, separate from ownership of AS Kulspids.</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0F2A43"/>
        </a:solidFill>
        <a:effectLst/>
      </p:bgPr>
    </p:bg>
    <p:spTree>
      <p:nvGrpSpPr>
        <p:cNvPr id="1" name=""/>
        <p:cNvGrpSpPr/>
        <p:nvPr/>
      </p:nvGrpSpPr>
      <p:grpSpPr>
        <a:xfrm>
          <a:off x="0" y="0"/>
          <a:ext cx="0" cy="0"/>
          <a:chOff x="0" y="0"/>
          <a:chExt cx="0" cy="0"/>
        </a:xfrm>
      </p:grpSpPr>
      <p:pic>
        <p:nvPicPr>
          <p:cNvPr id="2" name="Image 0" descr="assets/image5.jpg"/>
          <p:cNvPicPr>
            <a:picLocks noChangeAspect="1"/>
          </p:cNvPicPr>
          <p:nvPr/>
        </p:nvPicPr>
        <p:blipFill>
          <a:blip r:embed="rId3"/>
          <a:srcRect/>
          <a:stretch/>
        </p:blipFill>
        <p:spPr>
          <a:xfrm>
            <a:off x="3048" y="0"/>
            <a:ext cx="12188952" cy="6858000"/>
          </a:xfrm>
          <a:prstGeom prst="rect">
            <a:avLst/>
          </a:prstGeom>
        </p:spPr>
      </p:pic>
      <p:pic>
        <p:nvPicPr>
          <p:cNvPr id="3" name="Image 1" descr="assets/overlay_vision.png"/>
          <p:cNvPicPr>
            <a:picLocks noChangeAspect="1"/>
          </p:cNvPicPr>
          <p:nvPr/>
        </p:nvPicPr>
        <p:blipFill>
          <a:blip r:embed="rId4"/>
          <a:stretch>
            <a:fillRect/>
          </a:stretch>
        </p:blipFill>
        <p:spPr>
          <a:xfrm>
            <a:off x="1" y="2886075"/>
            <a:ext cx="12188952" cy="3971926"/>
          </a:xfrm>
          <a:prstGeom prst="rect">
            <a:avLst/>
          </a:prstGeom>
        </p:spPr>
      </p:pic>
      <p:sp>
        <p:nvSpPr>
          <p:cNvPr id="4" name="Text 0"/>
          <p:cNvSpPr/>
          <p:nvPr/>
        </p:nvSpPr>
        <p:spPr>
          <a:xfrm>
            <a:off x="590550" y="2053272"/>
            <a:ext cx="6191250" cy="2618105"/>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Long-Term Stewardship</a:t>
            </a:r>
            <a:endParaRPr lang="en-US" sz="4000" dirty="0"/>
          </a:p>
        </p:txBody>
      </p:sp>
      <p:sp>
        <p:nvSpPr>
          <p:cNvPr id="5" name="Text 1"/>
          <p:cNvSpPr/>
          <p:nvPr/>
        </p:nvSpPr>
        <p:spPr>
          <a:xfrm>
            <a:off x="589027" y="4900345"/>
            <a:ext cx="7955280" cy="1310005"/>
          </a:xfrm>
          <a:prstGeom prst="rect">
            <a:avLst/>
          </a:prstGeom>
          <a:noFill/>
          <a:ln/>
        </p:spPr>
        <p:txBody>
          <a:bodyPr wrap="square" lIns="0" tIns="0" rIns="0" bIns="0" rtlCol="0" anchor="ctr"/>
          <a:lstStyle/>
          <a:p>
            <a:pPr marL="0" indent="0">
              <a:lnSpc>
                <a:spcPct val="150000"/>
              </a:lnSpc>
              <a:buNone/>
            </a:pPr>
            <a:r>
              <a:rPr lang="en-US" sz="1600" dirty="0">
                <a:solidFill>
                  <a:srgbClr val="EDF4FA"/>
                </a:solidFill>
                <a:latin typeface="Calibri" pitchFamily="34" charset="0"/>
                <a:ea typeface="Calibri" pitchFamily="34" charset="-122"/>
                <a:cs typeface="Calibri" pitchFamily="34" charset="-120"/>
              </a:rPr>
              <a:t>The Arctic Preservation Initiative is intended to become more than a commercial investment. It represents a platform where environmental conservation, sustainable finance and responsible ownership can coexist.</a:t>
            </a:r>
          </a:p>
          <a:p>
            <a:pPr marL="0" indent="0">
              <a:lnSpc>
                <a:spcPct val="150000"/>
              </a:lnSpc>
              <a:buNone/>
            </a:pPr>
            <a:endParaRPr lang="en-US" sz="1600" dirty="0">
              <a:solidFill>
                <a:srgbClr val="EDF4FA"/>
              </a:solidFill>
              <a:latin typeface="Calibri" pitchFamily="34" charset="0"/>
              <a:ea typeface="Calibri" pitchFamily="34" charset="-122"/>
              <a:cs typeface="Calibri" pitchFamily="34" charset="-120"/>
            </a:endParaRPr>
          </a:p>
          <a:p>
            <a:pPr>
              <a:lnSpc>
                <a:spcPct val="150000"/>
              </a:lnSpc>
            </a:pPr>
            <a:r>
              <a:rPr lang="en-US" sz="1600" dirty="0">
                <a:solidFill>
                  <a:srgbClr val="EDF4FA"/>
                </a:solidFill>
                <a:latin typeface="Calibri" pitchFamily="34" charset="0"/>
                <a:ea typeface="Calibri" pitchFamily="34" charset="-122"/>
                <a:cs typeface="Calibri" pitchFamily="34" charset="-120"/>
              </a:rPr>
              <a:t>The Investor may therefore participate in building an internationally recognized environmental initiative capable of generating long-term value through innovative conservation Initiatives, carbon markets, strategic partnerships and philanthropic engagement.</a:t>
            </a:r>
          </a:p>
          <a:p>
            <a:pPr marL="0" indent="0">
              <a:lnSpc>
                <a:spcPts val="2400"/>
              </a:lnSpc>
              <a:buNone/>
            </a:pPr>
            <a:endParaRPr lang="en-US" sz="1600" dirty="0">
              <a:solidFill>
                <a:srgbClr val="EDF4FA"/>
              </a:solidFill>
              <a:latin typeface="Calibri" pitchFamily="34" charset="0"/>
              <a:ea typeface="Calibri" pitchFamily="34" charset="-122"/>
              <a:cs typeface="Calibri" pitchFamily="34" charset="-120"/>
            </a:endParaRPr>
          </a:p>
          <a:p>
            <a:pPr marL="0" indent="0">
              <a:lnSpc>
                <a:spcPts val="2400"/>
              </a:lnSpc>
              <a:buNone/>
            </a:pPr>
            <a:endParaRPr lang="en-US" sz="1600" dirty="0">
              <a:solidFill>
                <a:srgbClr val="EDF4FA"/>
              </a:solidFill>
              <a:latin typeface="Calibri" pitchFamily="34" charset="0"/>
              <a:ea typeface="Calibri" pitchFamily="34" charset="-122"/>
              <a:cs typeface="Calibri" pitchFamily="34" charset="-120"/>
            </a:endParaRPr>
          </a:p>
          <a:p>
            <a:pPr marL="0" indent="0">
              <a:lnSpc>
                <a:spcPts val="2400"/>
              </a:lnSpc>
              <a:buNone/>
            </a:pPr>
            <a:endParaRPr lang="en-US" sz="1600" dirty="0"/>
          </a:p>
        </p:txBody>
      </p:sp>
      <p:sp>
        <p:nvSpPr>
          <p:cNvPr id="6" name="Page Number"/>
          <p:cNvSpPr/>
          <p:nvPr/>
        </p:nvSpPr>
        <p:spPr>
          <a:xfrm>
            <a:off x="11247120" y="6528816"/>
            <a:ext cx="411480" cy="237744"/>
          </a:xfrm>
          <a:prstGeom prst="rect">
            <a:avLst/>
          </a:prstGeom>
          <a:noFill/>
          <a:ln/>
        </p:spPr>
        <p:txBody>
          <a:bodyPr wrap="square" lIns="0" tIns="0" rIns="0" bIns="0" rtlCol="0" anchor="ctr"/>
          <a:lstStyle/>
          <a:p>
            <a:pPr marL="0" indent="0" algn="r">
              <a:buNone/>
            </a:pPr>
            <a:fld id="{F4FF0623-0C5E-475F-A6BC-8A277FAF26DC}" type="slidenum">
              <a:rPr lang="en-US" sz="900" dirty="0">
                <a:solidFill>
                  <a:srgbClr val="C8DCEC"/>
                </a:solidFill>
                <a:latin typeface="Calibri" pitchFamily="34" charset="0"/>
                <a:ea typeface="Calibri" pitchFamily="34" charset="-122"/>
                <a:cs typeface="Calibri" pitchFamily="34" charset="-120"/>
              </a:rPr>
              <a:t>9</a:t>
            </a:fld>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9F8346AB-A82D-4390-9DF0-EE7DF4E915DD}"/>
              </a:ext>
            </a:extLst>
          </p:cNvPr>
          <p:cNvSpPr>
            <a:spLocks noGrp="1"/>
          </p:cNvSpPr>
          <p:nvPr/>
        </p:nvSpPr>
        <p:spPr>
          <a:xfrm>
            <a:off x="436517" y="292608"/>
            <a:ext cx="11064240" cy="777240"/>
          </a:xfrm>
          <a:prstGeom prst="rect">
            <a:avLst/>
          </a:prstGeom>
          <a:noFill/>
        </p:spPr>
        <p:txBody>
          <a:bodyPr wrap="square" lIns="0" tIns="0" rIns="0" bIns="0" anchor="ctr"/>
          <a:lstStyle/>
          <a:p>
            <a:pPr marL="0" indent="0">
              <a:buNone/>
            </a:pPr>
            <a:r>
              <a:rPr sz="3800" b="1">
                <a:solidFill>
                  <a:srgbClr val="0F2A43"/>
                </a:solidFill>
                <a:latin typeface="Cambria"/>
                <a:ea typeface="Cambria"/>
                <a:cs typeface="Cambria"/>
              </a:rPr>
              <a:t>Ownership First. Platform Later.</a:t>
            </a:r>
            <a:endParaRPr sz="3800"/>
          </a:p>
        </p:txBody>
      </p:sp>
      <p:sp>
        <p:nvSpPr>
          <p:cNvPr id="3" name="Text 1">
            <a:extLst>
              <a:ext uri="{FF2B5EF4-FFF2-40B4-BE49-F238E27FC236}">
                <a16:creationId xmlns:a16="http://schemas.microsoft.com/office/drawing/2014/main" id="{AE104A0A-7224-45EF-8A1D-969A94DD367D}"/>
              </a:ext>
            </a:extLst>
          </p:cNvPr>
          <p:cNvSpPr>
            <a:spLocks noGrp="1"/>
          </p:cNvSpPr>
          <p:nvPr/>
        </p:nvSpPr>
        <p:spPr>
          <a:xfrm>
            <a:off x="502920" y="1243584"/>
            <a:ext cx="11064240" cy="365760"/>
          </a:xfrm>
          <a:prstGeom prst="rect">
            <a:avLst/>
          </a:prstGeom>
          <a:noFill/>
        </p:spPr>
        <p:txBody>
          <a:bodyPr wrap="square" lIns="0" tIns="0" rIns="0" bIns="0" anchor="ctr"/>
          <a:lstStyle/>
          <a:p>
            <a:pPr marL="0" indent="0">
              <a:buNone/>
            </a:pPr>
            <a:r>
              <a:rPr lang="en-US" sz="1450" i="1">
                <a:solidFill>
                  <a:srgbClr val="5B7285"/>
                </a:solidFill>
                <a:latin typeface="Calibri"/>
                <a:ea typeface="Calibri"/>
                <a:cs typeface="Calibri"/>
              </a:rPr>
              <a:t>The core proposition remains simple, with a wider platform available if desired.</a:t>
            </a:r>
            <a:endParaRPr sz="1450"/>
          </a:p>
        </p:txBody>
      </p:sp>
      <p:sp>
        <p:nvSpPr>
          <p:cNvPr id="4" name="Text 2">
            <a:extLst>
              <a:ext uri="{FF2B5EF4-FFF2-40B4-BE49-F238E27FC236}">
                <a16:creationId xmlns:a16="http://schemas.microsoft.com/office/drawing/2014/main" id="{2C7A5199-CC8F-45FE-95E4-4199C48A2A87}"/>
              </a:ext>
            </a:extLst>
          </p:cNvPr>
          <p:cNvSpPr>
            <a:spLocks noGrp="1"/>
          </p:cNvSpPr>
          <p:nvPr/>
        </p:nvSpPr>
        <p:spPr>
          <a:xfrm>
            <a:off x="566928" y="1783080"/>
            <a:ext cx="11064240" cy="868680"/>
          </a:xfrm>
          <a:prstGeom prst="rect">
            <a:avLst/>
          </a:prstGeom>
          <a:noFill/>
        </p:spPr>
        <p:txBody>
          <a:bodyPr wrap="square" lIns="0" tIns="0" rIns="0" bIns="0" anchor="ctr"/>
          <a:lstStyle/>
          <a:p>
            <a:pPr marL="0" indent="0">
              <a:lnSpc>
                <a:spcPts val="2000"/>
              </a:lnSpc>
              <a:buNone/>
            </a:pPr>
            <a:r>
              <a:rPr lang="en-US" sz="1400">
                <a:solidFill>
                  <a:srgbClr val="22384A"/>
                </a:solidFill>
                <a:latin typeface="Calibri" panose="020F0502020204030204" pitchFamily="34" charset="0"/>
                <a:ea typeface="Calibri"/>
                <a:cs typeface="Calibri"/>
              </a:rPr>
              <a:t>The opportunity may be straightforward: acquire AS Kulspids and keep Søre Fagerfjord intact and protected. Alternatively, the property may become the cornerstone of a wider Arctic conservation and natural capital initiative.</a:t>
            </a:r>
            <a:endParaRPr sz="1400" dirty="0">
              <a:solidFill>
                <a:srgbClr val="22384A"/>
              </a:solidFill>
              <a:latin typeface="Calibri" panose="020F0502020204030204" pitchFamily="34" charset="0"/>
            </a:endParaRPr>
          </a:p>
        </p:txBody>
      </p:sp>
      <p:sp>
        <p:nvSpPr>
          <p:cNvPr id="5" name="Shape 3">
            <a:extLst>
              <a:ext uri="{FF2B5EF4-FFF2-40B4-BE49-F238E27FC236}">
                <a16:creationId xmlns:a16="http://schemas.microsoft.com/office/drawing/2014/main" id="{F07A2528-2DFB-487D-AE5F-FD8F537561C3}"/>
              </a:ext>
            </a:extLst>
          </p:cNvPr>
          <p:cNvSpPr>
            <a:spLocks noGrp="1"/>
          </p:cNvSpPr>
          <p:nvPr/>
        </p:nvSpPr>
        <p:spPr>
          <a:xfrm>
            <a:off x="548640" y="2926080"/>
            <a:ext cx="5486400" cy="1691640"/>
          </a:xfrm>
          <a:prstGeom prst="roundRect">
            <a:avLst>
              <a:gd name="adj" fmla="val 4865"/>
            </a:avLst>
          </a:prstGeom>
          <a:solidFill>
            <a:srgbClr val="E9F1F7"/>
          </a:solidFill>
          <a:effectLst>
            <a:outerShdw blurRad="76200" dist="25400" dir="2700000" algn="bl" rotWithShape="0">
              <a:srgbClr val="0F2A43">
                <a:alpha val="14000"/>
              </a:srgbClr>
            </a:outerShdw>
          </a:effectLst>
        </p:spPr>
        <p:txBody>
          <a:bodyPr/>
          <a:lstStyle/>
          <a:p>
            <a:endParaRPr/>
          </a:p>
        </p:txBody>
      </p:sp>
      <p:sp>
        <p:nvSpPr>
          <p:cNvPr id="6" name="Text 4">
            <a:extLst>
              <a:ext uri="{FF2B5EF4-FFF2-40B4-BE49-F238E27FC236}">
                <a16:creationId xmlns:a16="http://schemas.microsoft.com/office/drawing/2014/main" id="{086AD532-1EBB-4EDB-810B-941960C98C2C}"/>
              </a:ext>
            </a:extLst>
          </p:cNvPr>
          <p:cNvSpPr>
            <a:spLocks noGrp="1"/>
          </p:cNvSpPr>
          <p:nvPr/>
        </p:nvSpPr>
        <p:spPr>
          <a:xfrm>
            <a:off x="822960" y="3127248"/>
            <a:ext cx="685800" cy="502920"/>
          </a:xfrm>
          <a:prstGeom prst="rect">
            <a:avLst/>
          </a:prstGeom>
          <a:noFill/>
        </p:spPr>
        <p:txBody>
          <a:bodyPr wrap="square" lIns="0" tIns="0" rIns="0" bIns="0" anchor="ctr"/>
          <a:lstStyle/>
          <a:p>
            <a:pPr marL="0" indent="0">
              <a:buNone/>
            </a:pPr>
            <a:r>
              <a:rPr sz="2400" b="1" dirty="0">
                <a:solidFill>
                  <a:srgbClr val="2E7EA6"/>
                </a:solidFill>
                <a:latin typeface="Cambria"/>
                <a:ea typeface="Cambria"/>
                <a:cs typeface="Cambria"/>
              </a:rPr>
              <a:t>(a)</a:t>
            </a:r>
            <a:endParaRPr sz="2400" dirty="0"/>
          </a:p>
        </p:txBody>
      </p:sp>
      <p:sp>
        <p:nvSpPr>
          <p:cNvPr id="7" name="Text 5">
            <a:extLst>
              <a:ext uri="{FF2B5EF4-FFF2-40B4-BE49-F238E27FC236}">
                <a16:creationId xmlns:a16="http://schemas.microsoft.com/office/drawing/2014/main" id="{0269B77D-89C9-4C28-BA9A-53858FD7D9EA}"/>
              </a:ext>
            </a:extLst>
          </p:cNvPr>
          <p:cNvSpPr>
            <a:spLocks noGrp="1"/>
          </p:cNvSpPr>
          <p:nvPr/>
        </p:nvSpPr>
        <p:spPr>
          <a:xfrm>
            <a:off x="1600200" y="3127248"/>
            <a:ext cx="4160520" cy="1325880"/>
          </a:xfrm>
          <a:prstGeom prst="rect">
            <a:avLst/>
          </a:prstGeom>
          <a:noFill/>
        </p:spPr>
        <p:txBody>
          <a:bodyPr wrap="square" lIns="0" tIns="0" rIns="0" bIns="0" anchor="t"/>
          <a:lstStyle/>
          <a:p>
            <a:pPr marL="0" indent="0">
              <a:lnSpc>
                <a:spcPts val="1900"/>
              </a:lnSpc>
              <a:buNone/>
            </a:pPr>
            <a:r>
              <a:rPr lang="en-US" sz="1350" dirty="0">
                <a:solidFill>
                  <a:srgbClr val="22384A"/>
                </a:solidFill>
                <a:latin typeface="Calibri" panose="020F0502020204030204" pitchFamily="34" charset="0"/>
                <a:ea typeface="Calibri"/>
                <a:cs typeface="Calibri"/>
              </a:rPr>
              <a:t>LONG-TERM OWNERSHIP</a:t>
            </a:r>
          </a:p>
          <a:p>
            <a:pPr marL="0" indent="0">
              <a:lnSpc>
                <a:spcPts val="1900"/>
              </a:lnSpc>
              <a:buNone/>
            </a:pPr>
            <a:r>
              <a:rPr lang="en-US" sz="1350" dirty="0">
                <a:solidFill>
                  <a:srgbClr val="22384A"/>
                </a:solidFill>
                <a:latin typeface="Calibri" panose="020F0502020204030204" pitchFamily="34" charset="0"/>
                <a:ea typeface="Calibri"/>
                <a:cs typeface="Calibri"/>
              </a:rPr>
              <a:t>Acquire an ownership interest in AS </a:t>
            </a:r>
            <a:r>
              <a:rPr lang="en-US" sz="1350" dirty="0" err="1">
                <a:solidFill>
                  <a:srgbClr val="22384A"/>
                </a:solidFill>
                <a:latin typeface="Calibri" panose="020F0502020204030204" pitchFamily="34" charset="0"/>
                <a:ea typeface="Calibri"/>
                <a:cs typeface="Calibri"/>
              </a:rPr>
              <a:t>Kulspids</a:t>
            </a:r>
            <a:r>
              <a:rPr lang="en-US" sz="1350" dirty="0">
                <a:solidFill>
                  <a:srgbClr val="22384A"/>
                </a:solidFill>
                <a:latin typeface="Calibri" panose="020F0502020204030204" pitchFamily="34" charset="0"/>
                <a:ea typeface="Calibri"/>
                <a:cs typeface="Calibri"/>
              </a:rPr>
              <a:t> and preserve </a:t>
            </a:r>
            <a:r>
              <a:rPr lang="en-US" sz="1350" dirty="0" err="1">
                <a:solidFill>
                  <a:srgbClr val="22384A"/>
                </a:solidFill>
                <a:latin typeface="Calibri" panose="020F0502020204030204" pitchFamily="34" charset="0"/>
                <a:ea typeface="Calibri"/>
                <a:cs typeface="Calibri"/>
              </a:rPr>
              <a:t>Søre</a:t>
            </a:r>
            <a:r>
              <a:rPr lang="en-US" sz="1350" dirty="0">
                <a:solidFill>
                  <a:srgbClr val="22384A"/>
                </a:solidFill>
                <a:latin typeface="Calibri" panose="020F0502020204030204" pitchFamily="34" charset="0"/>
                <a:ea typeface="Calibri"/>
                <a:cs typeface="Calibri"/>
              </a:rPr>
              <a:t> </a:t>
            </a:r>
            <a:r>
              <a:rPr lang="en-US" sz="1350" dirty="0" err="1">
                <a:solidFill>
                  <a:srgbClr val="22384A"/>
                </a:solidFill>
                <a:latin typeface="Calibri" panose="020F0502020204030204" pitchFamily="34" charset="0"/>
                <a:ea typeface="Calibri"/>
                <a:cs typeface="Calibri"/>
              </a:rPr>
              <a:t>Fagerfjord</a:t>
            </a:r>
            <a:r>
              <a:rPr lang="en-US" sz="1350" dirty="0">
                <a:solidFill>
                  <a:srgbClr val="22384A"/>
                </a:solidFill>
                <a:latin typeface="Calibri" panose="020F0502020204030204" pitchFamily="34" charset="0"/>
                <a:ea typeface="Calibri"/>
                <a:cs typeface="Calibri"/>
              </a:rPr>
              <a:t> for future generations.</a:t>
            </a:r>
            <a:endParaRPr sz="1350" dirty="0">
              <a:solidFill>
                <a:srgbClr val="22384A"/>
              </a:solidFill>
              <a:latin typeface="Calibri" panose="020F0502020204030204" pitchFamily="34" charset="0"/>
            </a:endParaRPr>
          </a:p>
        </p:txBody>
      </p:sp>
      <p:sp>
        <p:nvSpPr>
          <p:cNvPr id="8" name="Shape 6">
            <a:extLst>
              <a:ext uri="{FF2B5EF4-FFF2-40B4-BE49-F238E27FC236}">
                <a16:creationId xmlns:a16="http://schemas.microsoft.com/office/drawing/2014/main" id="{175BF75A-08D8-4B04-B429-662E45065D18}"/>
              </a:ext>
            </a:extLst>
          </p:cNvPr>
          <p:cNvSpPr>
            <a:spLocks noGrp="1"/>
          </p:cNvSpPr>
          <p:nvPr/>
        </p:nvSpPr>
        <p:spPr>
          <a:xfrm>
            <a:off x="6172200" y="2926080"/>
            <a:ext cx="5486400" cy="1691640"/>
          </a:xfrm>
          <a:prstGeom prst="roundRect">
            <a:avLst>
              <a:gd name="adj" fmla="val 4865"/>
            </a:avLst>
          </a:prstGeom>
          <a:solidFill>
            <a:srgbClr val="E9F1F7"/>
          </a:solidFill>
          <a:effectLst>
            <a:outerShdw blurRad="76200" dist="25400" dir="2700000" algn="bl" rotWithShape="0">
              <a:srgbClr val="0F2A43">
                <a:alpha val="14000"/>
              </a:srgbClr>
            </a:outerShdw>
          </a:effectLst>
        </p:spPr>
        <p:txBody>
          <a:bodyPr/>
          <a:lstStyle/>
          <a:p>
            <a:endParaRPr/>
          </a:p>
        </p:txBody>
      </p:sp>
      <p:sp>
        <p:nvSpPr>
          <p:cNvPr id="9" name="Text 7">
            <a:extLst>
              <a:ext uri="{FF2B5EF4-FFF2-40B4-BE49-F238E27FC236}">
                <a16:creationId xmlns:a16="http://schemas.microsoft.com/office/drawing/2014/main" id="{19E7EEDD-F215-4D79-93E9-B71C64BBDFE9}"/>
              </a:ext>
            </a:extLst>
          </p:cNvPr>
          <p:cNvSpPr>
            <a:spLocks noGrp="1"/>
          </p:cNvSpPr>
          <p:nvPr/>
        </p:nvSpPr>
        <p:spPr>
          <a:xfrm>
            <a:off x="6446520" y="3127248"/>
            <a:ext cx="685800" cy="502920"/>
          </a:xfrm>
          <a:prstGeom prst="rect">
            <a:avLst/>
          </a:prstGeom>
          <a:noFill/>
        </p:spPr>
        <p:txBody>
          <a:bodyPr wrap="square" lIns="0" tIns="0" rIns="0" bIns="0" anchor="ctr"/>
          <a:lstStyle/>
          <a:p>
            <a:pPr marL="0" indent="0">
              <a:buNone/>
            </a:pPr>
            <a:r>
              <a:rPr sz="2400" b="1">
                <a:solidFill>
                  <a:srgbClr val="2E7EA6"/>
                </a:solidFill>
                <a:latin typeface="Cambria"/>
                <a:ea typeface="Cambria"/>
                <a:cs typeface="Cambria"/>
              </a:rPr>
              <a:t>(b)</a:t>
            </a:r>
            <a:endParaRPr sz="2400"/>
          </a:p>
        </p:txBody>
      </p:sp>
      <p:sp>
        <p:nvSpPr>
          <p:cNvPr id="10" name="Text 8">
            <a:extLst>
              <a:ext uri="{FF2B5EF4-FFF2-40B4-BE49-F238E27FC236}">
                <a16:creationId xmlns:a16="http://schemas.microsoft.com/office/drawing/2014/main" id="{E18868B3-35F4-4141-9B3E-3750BB126262}"/>
              </a:ext>
            </a:extLst>
          </p:cNvPr>
          <p:cNvSpPr>
            <a:spLocks noGrp="1"/>
          </p:cNvSpPr>
          <p:nvPr/>
        </p:nvSpPr>
        <p:spPr>
          <a:xfrm>
            <a:off x="7223760" y="3127248"/>
            <a:ext cx="4160520" cy="1325880"/>
          </a:xfrm>
          <a:prstGeom prst="rect">
            <a:avLst/>
          </a:prstGeom>
          <a:noFill/>
        </p:spPr>
        <p:txBody>
          <a:bodyPr wrap="square" lIns="0" tIns="0" rIns="0" bIns="0" anchor="t"/>
          <a:lstStyle/>
          <a:p>
            <a:pPr marL="0" indent="0">
              <a:lnSpc>
                <a:spcPts val="1900"/>
              </a:lnSpc>
              <a:buNone/>
            </a:pPr>
            <a:r>
              <a:rPr lang="en-US" sz="1350" dirty="0">
                <a:solidFill>
                  <a:srgbClr val="22384A"/>
                </a:solidFill>
                <a:latin typeface="Calibri" panose="020F0502020204030204" pitchFamily="34" charset="0"/>
                <a:ea typeface="Calibri"/>
                <a:cs typeface="Calibri"/>
              </a:rPr>
              <a:t>OPTIONAL WIDER PLATFORM</a:t>
            </a:r>
          </a:p>
          <a:p>
            <a:pPr marL="0" indent="0">
              <a:lnSpc>
                <a:spcPts val="1900"/>
              </a:lnSpc>
              <a:buNone/>
            </a:pPr>
            <a:r>
              <a:rPr lang="en-US" sz="1350" dirty="0">
                <a:solidFill>
                  <a:srgbClr val="22384A"/>
                </a:solidFill>
                <a:latin typeface="Calibri" panose="020F0502020204030204" pitchFamily="34" charset="0"/>
                <a:ea typeface="Calibri"/>
                <a:cs typeface="Calibri"/>
              </a:rPr>
              <a:t>Develop an independent foundation alongside selected co-investors such as philanthropic partners, scientific institutions, environmental </a:t>
            </a:r>
            <a:r>
              <a:rPr lang="en-US" sz="1350" dirty="0" err="1">
                <a:solidFill>
                  <a:srgbClr val="22384A"/>
                </a:solidFill>
                <a:latin typeface="Calibri" panose="020F0502020204030204" pitchFamily="34" charset="0"/>
                <a:ea typeface="Calibri"/>
                <a:cs typeface="Calibri"/>
              </a:rPr>
              <a:t>organisations</a:t>
            </a:r>
            <a:r>
              <a:rPr lang="en-US" sz="1350" dirty="0">
                <a:solidFill>
                  <a:srgbClr val="22384A"/>
                </a:solidFill>
                <a:latin typeface="Calibri" panose="020F0502020204030204" pitchFamily="34" charset="0"/>
                <a:ea typeface="Calibri"/>
                <a:cs typeface="Calibri"/>
              </a:rPr>
              <a:t> etc.</a:t>
            </a:r>
            <a:endParaRPr sz="1350" dirty="0">
              <a:solidFill>
                <a:srgbClr val="22384A"/>
              </a:solidFill>
              <a:latin typeface="Calibri" panose="020F0502020204030204" pitchFamily="34" charset="0"/>
            </a:endParaRPr>
          </a:p>
        </p:txBody>
      </p:sp>
      <p:sp>
        <p:nvSpPr>
          <p:cNvPr id="11" name="Text 9">
            <a:extLst>
              <a:ext uri="{FF2B5EF4-FFF2-40B4-BE49-F238E27FC236}">
                <a16:creationId xmlns:a16="http://schemas.microsoft.com/office/drawing/2014/main" id="{D7467343-54A7-4E73-82F6-6B4295F2D7ED}"/>
              </a:ext>
            </a:extLst>
          </p:cNvPr>
          <p:cNvSpPr>
            <a:spLocks noGrp="1"/>
          </p:cNvSpPr>
          <p:nvPr/>
        </p:nvSpPr>
        <p:spPr>
          <a:xfrm>
            <a:off x="566928" y="5074920"/>
            <a:ext cx="11064240" cy="502920"/>
          </a:xfrm>
          <a:prstGeom prst="rect">
            <a:avLst/>
          </a:prstGeom>
          <a:noFill/>
        </p:spPr>
        <p:txBody>
          <a:bodyPr wrap="square" lIns="0" tIns="0" rIns="0" bIns="0" anchor="ctr"/>
          <a:lstStyle/>
          <a:p>
            <a:pPr marL="0" indent="0">
              <a:buNone/>
            </a:pPr>
            <a:r>
              <a:rPr lang="en-US" sz="1250" i="1">
                <a:solidFill>
                  <a:srgbClr val="5B7285"/>
                </a:solidFill>
                <a:latin typeface="Calibri"/>
                <a:ea typeface="Calibri"/>
                <a:cs typeface="Calibri"/>
              </a:rPr>
              <a:t>The property remains protected. The wider platform may seek measurable environmental impact and, where appropriate, sustainable financial returns.</a:t>
            </a:r>
            <a:endParaRPr sz="1250"/>
          </a:p>
        </p:txBody>
      </p:sp>
      <p:sp>
        <p:nvSpPr>
          <p:cNvPr id="12" name="Text 10">
            <a:extLst>
              <a:ext uri="{FF2B5EF4-FFF2-40B4-BE49-F238E27FC236}">
                <a16:creationId xmlns:a16="http://schemas.microsoft.com/office/drawing/2014/main" id="{7D49DB6B-BE2A-449D-B63B-F2693FF9B1F2}"/>
              </a:ext>
            </a:extLst>
          </p:cNvPr>
          <p:cNvSpPr>
            <a:spLocks noGrp="1"/>
          </p:cNvSpPr>
          <p:nvPr/>
        </p:nvSpPr>
        <p:spPr>
          <a:xfrm>
            <a:off x="548640" y="6528816"/>
            <a:ext cx="4114800" cy="237744"/>
          </a:xfrm>
          <a:prstGeom prst="rect">
            <a:avLst/>
          </a:prstGeom>
          <a:noFill/>
        </p:spPr>
        <p:txBody>
          <a:bodyPr wrap="square" lIns="0" tIns="0" rIns="0" bIns="0" anchor="ctr"/>
          <a:lstStyle/>
          <a:p>
            <a:pPr marL="0" indent="0">
              <a:buNone/>
            </a:pPr>
            <a:r>
              <a:rPr sz="900" spc="100">
                <a:solidFill>
                  <a:srgbClr val="5B7285"/>
                </a:solidFill>
                <a:latin typeface="Calibri"/>
                <a:ea typeface="Calibri"/>
                <a:cs typeface="Calibri"/>
              </a:rPr>
              <a:t>The Arctic Preservation Initiative</a:t>
            </a:r>
            <a:endParaRPr sz="900"/>
          </a:p>
        </p:txBody>
      </p:sp>
      <p:sp>
        <p:nvSpPr>
          <p:cNvPr id="13" name="Text 11">
            <a:extLst>
              <a:ext uri="{FF2B5EF4-FFF2-40B4-BE49-F238E27FC236}">
                <a16:creationId xmlns:a16="http://schemas.microsoft.com/office/drawing/2014/main" id="{00994A13-9A03-4E69-A175-43272539D319}"/>
              </a:ext>
            </a:extLst>
          </p:cNvPr>
          <p:cNvSpPr>
            <a:spLocks noGrp="1"/>
          </p:cNvSpPr>
          <p:nvPr/>
        </p:nvSpPr>
        <p:spPr>
          <a:xfrm>
            <a:off x="11247120" y="6528816"/>
            <a:ext cx="411480" cy="237744"/>
          </a:xfrm>
          <a:prstGeom prst="rect">
            <a:avLst/>
          </a:prstGeom>
          <a:noFill/>
        </p:spPr>
        <p:txBody>
          <a:bodyPr wrap="square" lIns="0" tIns="0" rIns="0" bIns="0" anchor="ctr"/>
          <a:lstStyle/>
          <a:p>
            <a:pPr marL="0" indent="0" algn="r">
              <a:buNone/>
            </a:pPr>
            <a:fld id="{F699E09D-49B1-4703-8ACD-3093066CAB15}" type="slidenum">
              <a:rPr sz="900">
                <a:solidFill>
                  <a:srgbClr val="5B7285"/>
                </a:solidFill>
                <a:latin typeface="Calibri"/>
                <a:ea typeface="Calibri"/>
                <a:cs typeface="Calibri"/>
              </a:rPr>
              <a:t>10</a:t>
            </a:fld>
            <a:endParaRPr sz="900"/>
          </a:p>
        </p:txBody>
      </p:sp>
    </p:spTree>
    <p:extLst>
      <p:ext uri="{BB962C8B-B14F-4D97-AF65-F5344CB8AC3E}">
        <p14:creationId xmlns:p14="http://schemas.microsoft.com/office/powerpoint/2010/main" val="922514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bg>
      <p:bgPr>
        <a:solidFill>
          <a:srgbClr val="0F2A43"/>
        </a:solidFill>
        <a:effectLst/>
      </p:bgPr>
    </p:bg>
    <p:spTree>
      <p:nvGrpSpPr>
        <p:cNvPr id="1" name=""/>
        <p:cNvGrpSpPr/>
        <p:nvPr/>
      </p:nvGrpSpPr>
      <p:grpSpPr>
        <a:xfrm>
          <a:off x="0" y="0"/>
          <a:ext cx="0" cy="0"/>
          <a:chOff x="0" y="0"/>
          <a:chExt cx="0" cy="0"/>
        </a:xfrm>
      </p:grpSpPr>
      <p:sp>
        <p:nvSpPr>
          <p:cNvPr id="2" name="Text 0"/>
          <p:cNvSpPr/>
          <p:nvPr/>
        </p:nvSpPr>
        <p:spPr>
          <a:xfrm>
            <a:off x="548640" y="457200"/>
            <a:ext cx="7315200" cy="82296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Contacts</a:t>
            </a:r>
            <a:endParaRPr lang="en-US" sz="4000" dirty="0"/>
          </a:p>
        </p:txBody>
      </p:sp>
      <p:sp>
        <p:nvSpPr>
          <p:cNvPr id="3" name="Shape 1"/>
          <p:cNvSpPr/>
          <p:nvPr/>
        </p:nvSpPr>
        <p:spPr>
          <a:xfrm>
            <a:off x="434340" y="1600200"/>
            <a:ext cx="3639312" cy="3246120"/>
          </a:xfrm>
          <a:prstGeom prst="roundRect">
            <a:avLst>
              <a:gd name="adj" fmla="val 2535"/>
            </a:avLst>
          </a:prstGeom>
          <a:solidFill>
            <a:srgbClr val="17364F"/>
          </a:solidFill>
          <a:ln w="12700">
            <a:solidFill>
              <a:srgbClr val="2A4A66"/>
            </a:solidFill>
            <a:prstDash val="solid"/>
          </a:ln>
        </p:spPr>
        <p:txBody>
          <a:bodyPr/>
          <a:lstStyle/>
          <a:p>
            <a:endParaRPr lang="nb-NO"/>
          </a:p>
        </p:txBody>
      </p:sp>
      <p:sp>
        <p:nvSpPr>
          <p:cNvPr id="4" name="Text 2"/>
          <p:cNvSpPr/>
          <p:nvPr/>
        </p:nvSpPr>
        <p:spPr>
          <a:xfrm>
            <a:off x="708660" y="1874520"/>
            <a:ext cx="3090672" cy="292608"/>
          </a:xfrm>
          <a:prstGeom prst="rect">
            <a:avLst/>
          </a:prstGeom>
          <a:noFill/>
          <a:ln/>
        </p:spPr>
        <p:txBody>
          <a:bodyPr wrap="square" lIns="0" tIns="0" rIns="0" bIns="0" rtlCol="0" anchor="ctr"/>
          <a:lstStyle/>
          <a:p>
            <a:pPr marL="0" indent="0">
              <a:buNone/>
            </a:pPr>
            <a:r>
              <a:rPr lang="en-US" sz="1050" b="1" kern="0" spc="250" dirty="0">
                <a:solidFill>
                  <a:srgbClr val="7FB6D4"/>
                </a:solidFill>
                <a:latin typeface="Calibri" pitchFamily="34" charset="0"/>
                <a:ea typeface="Calibri" pitchFamily="34" charset="-122"/>
                <a:cs typeface="Calibri" pitchFamily="34" charset="-120"/>
              </a:rPr>
              <a:t>MAIN CONTACT</a:t>
            </a:r>
            <a:endParaRPr lang="en-US" sz="1050" dirty="0"/>
          </a:p>
        </p:txBody>
      </p:sp>
      <p:sp>
        <p:nvSpPr>
          <p:cNvPr id="5" name="Text 3"/>
          <p:cNvSpPr/>
          <p:nvPr/>
        </p:nvSpPr>
        <p:spPr>
          <a:xfrm>
            <a:off x="708660" y="2194560"/>
            <a:ext cx="3090672" cy="457200"/>
          </a:xfrm>
          <a:prstGeom prst="rect">
            <a:avLst/>
          </a:prstGeom>
          <a:noFill/>
          <a:ln/>
        </p:spPr>
        <p:txBody>
          <a:bodyPr wrap="square" lIns="0" tIns="0" rIns="0" bIns="0" rtlCol="0" anchor="ctr"/>
          <a:lstStyle/>
          <a:p>
            <a:pPr marL="0" indent="0">
              <a:buNone/>
            </a:pPr>
            <a:r>
              <a:rPr lang="en-US" sz="1800" b="1" dirty="0">
                <a:solidFill>
                  <a:srgbClr val="FFFFFF"/>
                </a:solidFill>
                <a:latin typeface="Cambria" pitchFamily="34" charset="0"/>
                <a:ea typeface="Cambria" pitchFamily="34" charset="-122"/>
                <a:cs typeface="Cambria" pitchFamily="34" charset="-120"/>
              </a:rPr>
              <a:t>Per Kyllingstad</a:t>
            </a:r>
            <a:endParaRPr lang="en-US" sz="1800" dirty="0"/>
          </a:p>
        </p:txBody>
      </p:sp>
      <p:sp>
        <p:nvSpPr>
          <p:cNvPr id="6" name="Text 4"/>
          <p:cNvSpPr/>
          <p:nvPr/>
        </p:nvSpPr>
        <p:spPr>
          <a:xfrm>
            <a:off x="708660" y="2697480"/>
            <a:ext cx="3090672" cy="1920240"/>
          </a:xfrm>
          <a:prstGeom prst="rect">
            <a:avLst/>
          </a:prstGeom>
          <a:noFill/>
          <a:ln/>
        </p:spPr>
        <p:txBody>
          <a:bodyPr wrap="square" lIns="0" tIns="0" rIns="0" bIns="0" rtlCol="0" anchor="t"/>
          <a:lstStyle/>
          <a:p>
            <a:pPr marL="0" indent="0">
              <a:lnSpc>
                <a:spcPts val="1700"/>
              </a:lnSpc>
              <a:buNone/>
            </a:pPr>
            <a:r>
              <a:rPr lang="en-US" sz="1200" dirty="0">
                <a:solidFill>
                  <a:srgbClr val="D3E4F1"/>
                </a:solidFill>
                <a:latin typeface="Calibri" pitchFamily="34" charset="0"/>
                <a:ea typeface="Calibri" pitchFamily="34" charset="-122"/>
                <a:cs typeface="Calibri" pitchFamily="34" charset="-120"/>
              </a:rPr>
              <a:t>Advokat / Attorney at law</a:t>
            </a:r>
            <a:endParaRPr lang="en-US" sz="1200" dirty="0"/>
          </a:p>
          <a:p>
            <a:pPr marL="0" indent="0">
              <a:lnSpc>
                <a:spcPts val="1700"/>
              </a:lnSpc>
              <a:buNone/>
            </a:pPr>
            <a:r>
              <a:rPr lang="en-US" sz="500" dirty="0">
                <a:solidFill>
                  <a:srgbClr val="D3E4F1"/>
                </a:solidFill>
                <a:latin typeface="Calibri" pitchFamily="34" charset="0"/>
                <a:ea typeface="Calibri" pitchFamily="34" charset="-122"/>
                <a:cs typeface="Calibri" pitchFamily="34" charset="-120"/>
              </a:rPr>
              <a:t> </a:t>
            </a:r>
            <a:endParaRPr lang="en-US" sz="1200" dirty="0"/>
          </a:p>
          <a:p>
            <a:pPr marL="0" indent="0">
              <a:lnSpc>
                <a:spcPts val="1700"/>
              </a:lnSpc>
              <a:buNone/>
            </a:pPr>
            <a:r>
              <a:rPr lang="en-US" sz="1200" dirty="0">
                <a:solidFill>
                  <a:srgbClr val="D3E4F1"/>
                </a:solidFill>
                <a:latin typeface="Calibri" pitchFamily="34" charset="0"/>
                <a:ea typeface="Calibri" pitchFamily="34" charset="-122"/>
                <a:cs typeface="Calibri" pitchFamily="34" charset="-120"/>
              </a:rPr>
              <a:t>E-mail: pk@acmholding.no</a:t>
            </a:r>
            <a:endParaRPr lang="en-US" sz="1200" dirty="0"/>
          </a:p>
          <a:p>
            <a:pPr marL="0" indent="0">
              <a:lnSpc>
                <a:spcPts val="1700"/>
              </a:lnSpc>
              <a:buNone/>
            </a:pPr>
            <a:r>
              <a:rPr lang="en-US" sz="1200" dirty="0">
                <a:solidFill>
                  <a:srgbClr val="D3E4F1"/>
                </a:solidFill>
                <a:latin typeface="Calibri" pitchFamily="34" charset="0"/>
                <a:ea typeface="Calibri" pitchFamily="34" charset="-122"/>
                <a:cs typeface="Calibri" pitchFamily="34" charset="-120"/>
              </a:rPr>
              <a:t>Mobile: +47 920 90 467</a:t>
            </a:r>
            <a:endParaRPr lang="en-US" sz="1200" dirty="0"/>
          </a:p>
        </p:txBody>
      </p:sp>
      <p:sp>
        <p:nvSpPr>
          <p:cNvPr id="7" name="Shape 5"/>
          <p:cNvSpPr/>
          <p:nvPr/>
        </p:nvSpPr>
        <p:spPr>
          <a:xfrm>
            <a:off x="4238244" y="1671320"/>
            <a:ext cx="3639312" cy="3246120"/>
          </a:xfrm>
          <a:prstGeom prst="roundRect">
            <a:avLst>
              <a:gd name="adj" fmla="val 2535"/>
            </a:avLst>
          </a:prstGeom>
          <a:solidFill>
            <a:srgbClr val="17364F"/>
          </a:solidFill>
          <a:ln w="12700">
            <a:solidFill>
              <a:srgbClr val="2A4A66"/>
            </a:solidFill>
            <a:prstDash val="solid"/>
          </a:ln>
        </p:spPr>
        <p:txBody>
          <a:bodyPr/>
          <a:lstStyle/>
          <a:p>
            <a:endParaRPr lang="nb-NO"/>
          </a:p>
        </p:txBody>
      </p:sp>
      <p:sp>
        <p:nvSpPr>
          <p:cNvPr id="8" name="Text 6"/>
          <p:cNvSpPr/>
          <p:nvPr/>
        </p:nvSpPr>
        <p:spPr>
          <a:xfrm>
            <a:off x="4549140" y="1874520"/>
            <a:ext cx="3090672" cy="292608"/>
          </a:xfrm>
          <a:prstGeom prst="rect">
            <a:avLst/>
          </a:prstGeom>
          <a:noFill/>
          <a:ln/>
        </p:spPr>
        <p:txBody>
          <a:bodyPr wrap="square" lIns="0" tIns="0" rIns="0" bIns="0" rtlCol="0" anchor="ctr"/>
          <a:lstStyle/>
          <a:p>
            <a:pPr marL="0" indent="0">
              <a:buNone/>
            </a:pPr>
            <a:r>
              <a:rPr lang="en-US" sz="1050" b="1" kern="0" spc="250" dirty="0">
                <a:solidFill>
                  <a:srgbClr val="7FB6D4"/>
                </a:solidFill>
                <a:latin typeface="Calibri" pitchFamily="34" charset="0"/>
                <a:ea typeface="Calibri" pitchFamily="34" charset="-122"/>
                <a:cs typeface="Calibri" pitchFamily="34" charset="-120"/>
              </a:rPr>
              <a:t>SELLERS REPRESENTATIVE</a:t>
            </a:r>
            <a:endParaRPr lang="en-US" sz="1050" dirty="0"/>
          </a:p>
        </p:txBody>
      </p:sp>
      <p:sp>
        <p:nvSpPr>
          <p:cNvPr id="9" name="Text 7"/>
          <p:cNvSpPr/>
          <p:nvPr/>
        </p:nvSpPr>
        <p:spPr>
          <a:xfrm>
            <a:off x="4549140" y="2194560"/>
            <a:ext cx="3090672" cy="782320"/>
          </a:xfrm>
          <a:prstGeom prst="rect">
            <a:avLst/>
          </a:prstGeom>
          <a:noFill/>
          <a:ln/>
        </p:spPr>
        <p:txBody>
          <a:bodyPr wrap="square" lIns="0" tIns="0" rIns="0" bIns="0" rtlCol="0" anchor="ctr"/>
          <a:lstStyle/>
          <a:p>
            <a:pPr marL="0" indent="0">
              <a:buNone/>
            </a:pPr>
            <a:r>
              <a:rPr lang="en-US" sz="1800" b="1" dirty="0">
                <a:solidFill>
                  <a:srgbClr val="FFFFFF"/>
                </a:solidFill>
                <a:latin typeface="Cambria" pitchFamily="34" charset="0"/>
                <a:ea typeface="Cambria" pitchFamily="34" charset="-122"/>
                <a:cs typeface="Cambria" pitchFamily="34" charset="-120"/>
              </a:rPr>
              <a:t>Carl Petter Christensen</a:t>
            </a:r>
          </a:p>
          <a:p>
            <a:pPr marL="0" indent="0">
              <a:buNone/>
            </a:pPr>
            <a:endParaRPr lang="en-US" sz="1800" b="1" dirty="0">
              <a:solidFill>
                <a:srgbClr val="FFFFFF"/>
              </a:solidFill>
              <a:latin typeface="Cambria" pitchFamily="34" charset="0"/>
              <a:ea typeface="Cambria" pitchFamily="34" charset="-122"/>
              <a:cs typeface="Cambria" pitchFamily="34" charset="-120"/>
            </a:endParaRPr>
          </a:p>
          <a:p>
            <a:pPr>
              <a:lnSpc>
                <a:spcPts val="1700"/>
              </a:lnSpc>
            </a:pPr>
            <a:r>
              <a:rPr lang="en-US" sz="1200" dirty="0">
                <a:solidFill>
                  <a:srgbClr val="D3E4F1"/>
                </a:solidFill>
                <a:latin typeface="Calibri" pitchFamily="34" charset="0"/>
                <a:ea typeface="Calibri" pitchFamily="34" charset="-122"/>
                <a:cs typeface="Calibri" pitchFamily="34" charset="-120"/>
              </a:rPr>
              <a:t>Shareholder and Chairman AS </a:t>
            </a:r>
            <a:r>
              <a:rPr lang="en-US" sz="1200" dirty="0" err="1">
                <a:solidFill>
                  <a:srgbClr val="D3E4F1"/>
                </a:solidFill>
                <a:latin typeface="Calibri" pitchFamily="34" charset="0"/>
                <a:ea typeface="Calibri" pitchFamily="34" charset="-122"/>
                <a:cs typeface="Calibri" pitchFamily="34" charset="-120"/>
              </a:rPr>
              <a:t>Kulspids</a:t>
            </a:r>
            <a:endParaRPr lang="en-US" sz="1200" dirty="0">
              <a:solidFill>
                <a:srgbClr val="D3E4F1"/>
              </a:solidFill>
              <a:latin typeface="Calibri" pitchFamily="34" charset="0"/>
              <a:ea typeface="Calibri" pitchFamily="34" charset="-122"/>
              <a:cs typeface="Calibri" pitchFamily="34" charset="-120"/>
            </a:endParaRPr>
          </a:p>
        </p:txBody>
      </p:sp>
      <p:sp>
        <p:nvSpPr>
          <p:cNvPr id="10" name="Text 8"/>
          <p:cNvSpPr/>
          <p:nvPr/>
        </p:nvSpPr>
        <p:spPr>
          <a:xfrm>
            <a:off x="4549140" y="2697480"/>
            <a:ext cx="3090672" cy="1920240"/>
          </a:xfrm>
          <a:prstGeom prst="rect">
            <a:avLst/>
          </a:prstGeom>
          <a:noFill/>
          <a:ln/>
        </p:spPr>
        <p:txBody>
          <a:bodyPr wrap="square" lIns="0" tIns="0" rIns="0" bIns="0" rtlCol="0" anchor="t"/>
          <a:lstStyle/>
          <a:p>
            <a:pPr marL="0" indent="0">
              <a:lnSpc>
                <a:spcPts val="1700"/>
              </a:lnSpc>
              <a:buNone/>
            </a:pPr>
            <a:r>
              <a:rPr lang="en-US" sz="500" dirty="0">
                <a:solidFill>
                  <a:srgbClr val="D3E4F1"/>
                </a:solidFill>
                <a:latin typeface="Calibri" pitchFamily="34" charset="0"/>
                <a:ea typeface="Calibri" pitchFamily="34" charset="-122"/>
                <a:cs typeface="Calibri" pitchFamily="34" charset="-120"/>
              </a:rPr>
              <a:t> </a:t>
            </a:r>
            <a:endParaRPr lang="en-US" sz="500" dirty="0"/>
          </a:p>
          <a:p>
            <a:pPr marL="0" indent="0">
              <a:lnSpc>
                <a:spcPts val="1700"/>
              </a:lnSpc>
              <a:buNone/>
            </a:pPr>
            <a:r>
              <a:rPr lang="en-US" sz="500" dirty="0">
                <a:solidFill>
                  <a:srgbClr val="D3E4F1"/>
                </a:solidFill>
                <a:latin typeface="Calibri" pitchFamily="34" charset="0"/>
                <a:ea typeface="Calibri" pitchFamily="34" charset="-122"/>
                <a:cs typeface="Calibri" pitchFamily="34" charset="-120"/>
              </a:rPr>
              <a:t> </a:t>
            </a:r>
            <a:endParaRPr lang="en-US" sz="500" dirty="0"/>
          </a:p>
          <a:p>
            <a:pPr marL="0" indent="0">
              <a:lnSpc>
                <a:spcPts val="1700"/>
              </a:lnSpc>
              <a:buNone/>
            </a:pPr>
            <a:r>
              <a:rPr lang="en-US" sz="1200" dirty="0">
                <a:solidFill>
                  <a:srgbClr val="D3E4F1"/>
                </a:solidFill>
                <a:latin typeface="Calibri" pitchFamily="34" charset="0"/>
                <a:ea typeface="Calibri" pitchFamily="34" charset="-122"/>
                <a:cs typeface="Calibri" pitchFamily="34" charset="-120"/>
              </a:rPr>
              <a:t>E-mail: capech@icloud.com</a:t>
            </a:r>
            <a:endParaRPr lang="en-US" sz="500" dirty="0"/>
          </a:p>
          <a:p>
            <a:pPr marL="0" indent="0">
              <a:lnSpc>
                <a:spcPts val="1700"/>
              </a:lnSpc>
              <a:buNone/>
            </a:pPr>
            <a:r>
              <a:rPr lang="en-US" sz="1200" dirty="0">
                <a:solidFill>
                  <a:srgbClr val="D3E4F1"/>
                </a:solidFill>
                <a:latin typeface="Calibri" pitchFamily="34" charset="0"/>
                <a:ea typeface="Calibri" pitchFamily="34" charset="-122"/>
                <a:cs typeface="Calibri" pitchFamily="34" charset="-120"/>
              </a:rPr>
              <a:t>Mobile: +47 900 24 471</a:t>
            </a:r>
            <a:endParaRPr lang="en-US" sz="500" dirty="0"/>
          </a:p>
        </p:txBody>
      </p:sp>
      <p:sp>
        <p:nvSpPr>
          <p:cNvPr id="11" name="Shape 9"/>
          <p:cNvSpPr/>
          <p:nvPr/>
        </p:nvSpPr>
        <p:spPr>
          <a:xfrm>
            <a:off x="8115300" y="1600200"/>
            <a:ext cx="3639312" cy="3246120"/>
          </a:xfrm>
          <a:prstGeom prst="roundRect">
            <a:avLst>
              <a:gd name="adj" fmla="val 2535"/>
            </a:avLst>
          </a:prstGeom>
          <a:solidFill>
            <a:srgbClr val="17364F"/>
          </a:solidFill>
          <a:ln w="12700">
            <a:solidFill>
              <a:srgbClr val="2A4A66"/>
            </a:solidFill>
            <a:prstDash val="solid"/>
          </a:ln>
        </p:spPr>
        <p:txBody>
          <a:bodyPr/>
          <a:lstStyle/>
          <a:p>
            <a:endParaRPr lang="nb-NO"/>
          </a:p>
        </p:txBody>
      </p:sp>
      <p:sp>
        <p:nvSpPr>
          <p:cNvPr id="12" name="Text 10"/>
          <p:cNvSpPr/>
          <p:nvPr/>
        </p:nvSpPr>
        <p:spPr>
          <a:xfrm>
            <a:off x="8389620" y="1874520"/>
            <a:ext cx="3090672" cy="292608"/>
          </a:xfrm>
          <a:prstGeom prst="rect">
            <a:avLst/>
          </a:prstGeom>
          <a:noFill/>
          <a:ln/>
        </p:spPr>
        <p:txBody>
          <a:bodyPr wrap="square" lIns="0" tIns="0" rIns="0" bIns="0" rtlCol="0" anchor="ctr"/>
          <a:lstStyle/>
          <a:p>
            <a:pPr marL="0" indent="0">
              <a:buNone/>
            </a:pPr>
            <a:r>
              <a:rPr lang="en-US" sz="1050" b="1" kern="0" spc="250" dirty="0">
                <a:solidFill>
                  <a:srgbClr val="7FB6D4"/>
                </a:solidFill>
                <a:latin typeface="Calibri" pitchFamily="34" charset="0"/>
                <a:ea typeface="Calibri" pitchFamily="34" charset="-122"/>
                <a:cs typeface="Calibri" pitchFamily="34" charset="-120"/>
              </a:rPr>
              <a:t>LONDON CONTACT</a:t>
            </a:r>
            <a:endParaRPr lang="en-US" sz="1050" dirty="0"/>
          </a:p>
        </p:txBody>
      </p:sp>
      <p:sp>
        <p:nvSpPr>
          <p:cNvPr id="13" name="Text 11"/>
          <p:cNvSpPr/>
          <p:nvPr/>
        </p:nvSpPr>
        <p:spPr>
          <a:xfrm>
            <a:off x="8389620" y="2194560"/>
            <a:ext cx="3090672" cy="457200"/>
          </a:xfrm>
          <a:prstGeom prst="rect">
            <a:avLst/>
          </a:prstGeom>
          <a:noFill/>
          <a:ln/>
        </p:spPr>
        <p:txBody>
          <a:bodyPr wrap="square" lIns="0" tIns="0" rIns="0" bIns="0" rtlCol="0" anchor="ctr"/>
          <a:lstStyle/>
          <a:p>
            <a:pPr marL="0" indent="0">
              <a:buNone/>
            </a:pPr>
            <a:r>
              <a:rPr lang="en-US" sz="1800" b="1" dirty="0">
                <a:solidFill>
                  <a:srgbClr val="FFFFFF"/>
                </a:solidFill>
                <a:latin typeface="Cambria" pitchFamily="34" charset="0"/>
                <a:ea typeface="Cambria" pitchFamily="34" charset="-122"/>
                <a:cs typeface="Cambria" pitchFamily="34" charset="-120"/>
              </a:rPr>
              <a:t>Jonathan Webb</a:t>
            </a:r>
            <a:endParaRPr lang="en-US" sz="1800" dirty="0"/>
          </a:p>
        </p:txBody>
      </p:sp>
      <p:sp>
        <p:nvSpPr>
          <p:cNvPr id="14" name="Text 12"/>
          <p:cNvSpPr/>
          <p:nvPr/>
        </p:nvSpPr>
        <p:spPr>
          <a:xfrm>
            <a:off x="8389620" y="2697480"/>
            <a:ext cx="3090672" cy="1920240"/>
          </a:xfrm>
          <a:prstGeom prst="rect">
            <a:avLst/>
          </a:prstGeom>
          <a:noFill/>
          <a:ln/>
        </p:spPr>
        <p:txBody>
          <a:bodyPr wrap="square" lIns="0" tIns="0" rIns="0" bIns="0" rtlCol="0" anchor="t"/>
          <a:lstStyle/>
          <a:p>
            <a:pPr marL="0" indent="0">
              <a:lnSpc>
                <a:spcPts val="1700"/>
              </a:lnSpc>
              <a:buNone/>
            </a:pPr>
            <a:r>
              <a:rPr lang="en-US" sz="1200" dirty="0">
                <a:solidFill>
                  <a:srgbClr val="D3E4F1"/>
                </a:solidFill>
                <a:latin typeface="Calibri" pitchFamily="34" charset="0"/>
                <a:ea typeface="Calibri" pitchFamily="34" charset="-122"/>
                <a:cs typeface="Calibri" pitchFamily="34" charset="-120"/>
              </a:rPr>
              <a:t>Partner — Floyd Zadkovich LLP, London</a:t>
            </a:r>
            <a:endParaRPr lang="en-US" sz="1200" dirty="0"/>
          </a:p>
          <a:p>
            <a:pPr marL="0" indent="0">
              <a:lnSpc>
                <a:spcPts val="1700"/>
              </a:lnSpc>
              <a:buNone/>
            </a:pPr>
            <a:r>
              <a:rPr lang="en-US" sz="500" dirty="0">
                <a:solidFill>
                  <a:srgbClr val="D3E4F1"/>
                </a:solidFill>
                <a:latin typeface="Calibri" pitchFamily="34" charset="0"/>
                <a:ea typeface="Calibri" pitchFamily="34" charset="-122"/>
                <a:cs typeface="Calibri" pitchFamily="34" charset="-120"/>
              </a:rPr>
              <a:t> </a:t>
            </a:r>
            <a:endParaRPr lang="en-US" sz="1200" dirty="0"/>
          </a:p>
          <a:p>
            <a:pPr marL="0" indent="0">
              <a:lnSpc>
                <a:spcPts val="1700"/>
              </a:lnSpc>
              <a:buNone/>
            </a:pPr>
            <a:r>
              <a:rPr lang="en-US" sz="1200" dirty="0">
                <a:solidFill>
                  <a:srgbClr val="D3E4F1"/>
                </a:solidFill>
                <a:latin typeface="Calibri" pitchFamily="34" charset="0"/>
                <a:ea typeface="Calibri" pitchFamily="34" charset="-122"/>
                <a:cs typeface="Calibri" pitchFamily="34" charset="-120"/>
              </a:rPr>
              <a:t>E-mail: jonathan.webb@floydzad.com</a:t>
            </a:r>
            <a:endParaRPr lang="en-US" sz="1200" dirty="0"/>
          </a:p>
          <a:p>
            <a:pPr marL="0" indent="0">
              <a:lnSpc>
                <a:spcPts val="1700"/>
              </a:lnSpc>
              <a:buNone/>
            </a:pPr>
            <a:r>
              <a:rPr lang="en-US" sz="1200" dirty="0">
                <a:solidFill>
                  <a:srgbClr val="D3E4F1"/>
                </a:solidFill>
                <a:latin typeface="Calibri" pitchFamily="34" charset="0"/>
                <a:ea typeface="Calibri" pitchFamily="34" charset="-122"/>
                <a:cs typeface="Calibri" pitchFamily="34" charset="-120"/>
              </a:rPr>
              <a:t>Mobile: +44 (0) 208 017 2517</a:t>
            </a:r>
            <a:endParaRPr lang="en-US" sz="1200" dirty="0"/>
          </a:p>
        </p:txBody>
      </p:sp>
      <p:pic>
        <p:nvPicPr>
          <p:cNvPr id="15" name="Image 0" descr="assets/strip_image1.jpg"/>
          <p:cNvPicPr>
            <a:picLocks noChangeAspect="1"/>
          </p:cNvPicPr>
          <p:nvPr/>
        </p:nvPicPr>
        <p:blipFill>
          <a:blip r:embed="rId3"/>
          <a:srcRect/>
          <a:stretch/>
        </p:blipFill>
        <p:spPr>
          <a:xfrm>
            <a:off x="0" y="5440680"/>
            <a:ext cx="12188952" cy="1417320"/>
          </a:xfrm>
          <a:prstGeom prst="rect">
            <a:avLst/>
          </a:prstGeom>
        </p:spPr>
      </p:pic>
      <p:pic>
        <p:nvPicPr>
          <p:cNvPr id="16" name="Image 1" descr="assets/overlay_strip.png"/>
          <p:cNvPicPr>
            <a:picLocks noChangeAspect="1"/>
          </p:cNvPicPr>
          <p:nvPr/>
        </p:nvPicPr>
        <p:blipFill>
          <a:blip r:embed="rId4"/>
          <a:stretch>
            <a:fillRect/>
          </a:stretch>
        </p:blipFill>
        <p:spPr>
          <a:xfrm>
            <a:off x="0" y="5440680"/>
            <a:ext cx="12188952" cy="1417320"/>
          </a:xfrm>
          <a:prstGeom prst="rect">
            <a:avLst/>
          </a:prstGeom>
        </p:spPr>
      </p:pic>
      <p:sp>
        <p:nvSpPr>
          <p:cNvPr id="17" name="Text 13"/>
          <p:cNvSpPr/>
          <p:nvPr/>
        </p:nvSpPr>
        <p:spPr>
          <a:xfrm>
            <a:off x="8138160" y="6355080"/>
            <a:ext cx="3749040" cy="320040"/>
          </a:xfrm>
          <a:prstGeom prst="rect">
            <a:avLst/>
          </a:prstGeom>
          <a:noFill/>
          <a:ln/>
        </p:spPr>
        <p:txBody>
          <a:bodyPr wrap="square" lIns="0" tIns="0" rIns="0" bIns="0" rtlCol="0" anchor="ctr"/>
          <a:lstStyle/>
          <a:p>
            <a:pPr marL="0" indent="0" algn="r">
              <a:buNone/>
            </a:pPr>
            <a:r>
              <a:rPr lang="en-US" sz="1100" kern="0" spc="200" dirty="0">
                <a:solidFill>
                  <a:srgbClr val="C8DCEC"/>
                </a:solidFill>
                <a:latin typeface="Calibri" pitchFamily="34" charset="0"/>
                <a:ea typeface="Calibri" pitchFamily="34" charset="-122"/>
                <a:cs typeface="Calibri" pitchFamily="34" charset="-120"/>
              </a:rPr>
              <a:t>Søre Fagerfjord  ·  Svalbard</a:t>
            </a:r>
            <a:endParaRPr lang="en-US" sz="1100" dirty="0"/>
          </a:p>
        </p:txBody>
      </p:sp>
      <p:sp>
        <p:nvSpPr>
          <p:cNvPr id="18" name="Page Number"/>
          <p:cNvSpPr/>
          <p:nvPr/>
        </p:nvSpPr>
        <p:spPr>
          <a:xfrm>
            <a:off x="11247120" y="6528816"/>
            <a:ext cx="411480" cy="237744"/>
          </a:xfrm>
          <a:prstGeom prst="rect">
            <a:avLst/>
          </a:prstGeom>
          <a:noFill/>
          <a:ln/>
        </p:spPr>
        <p:txBody>
          <a:bodyPr wrap="square" lIns="0" tIns="0" rIns="0" bIns="0" rtlCol="0" anchor="ctr"/>
          <a:lstStyle/>
          <a:p>
            <a:pPr marL="0" indent="0" algn="r">
              <a:buNone/>
            </a:pPr>
            <a:fld id="{29ABC939-FB53-4D5E-B1CB-F9392B06D2A2}" type="slidenum">
              <a:rPr lang="en-US" sz="900" dirty="0">
                <a:solidFill>
                  <a:srgbClr val="C8DCEC"/>
                </a:solidFill>
                <a:latin typeface="Calibri" pitchFamily="34" charset="0"/>
                <a:ea typeface="Calibri" pitchFamily="34" charset="-122"/>
                <a:cs typeface="Calibri" pitchFamily="34" charset="-120"/>
              </a:rPr>
              <a:t>11</a:t>
            </a:fld>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285</TotalTime>
  <Words>1318</Words>
  <Application>Microsoft Office PowerPoint</Application>
  <PresentationFormat>Widescreen</PresentationFormat>
  <Paragraphs>125</Paragraphs>
  <Slides>11</Slides>
  <Notes>11</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11</vt:i4>
      </vt:variant>
    </vt:vector>
  </HeadingPairs>
  <TitlesOfParts>
    <vt:vector size="15" baseType="lpstr">
      <vt:lpstr>Arial</vt:lpstr>
      <vt:lpstr>Calibri</vt:lpstr>
      <vt:lpstr>Cambria</vt:lpstr>
      <vt:lpstr>Office Theme</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Per Kyllingstad</cp:lastModifiedBy>
  <cp:revision>33</cp:revision>
  <cp:lastPrinted>2026-08-10T10:10:05Z</cp:lastPrinted>
  <dcterms:created xsi:type="dcterms:W3CDTF">2026-07-27T18:25:01Z</dcterms:created>
  <dcterms:modified xsi:type="dcterms:W3CDTF">2026-09-09T10:46:39Z</dcterms:modified>
</cp:coreProperties>
</file>